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7"/>
  </p:notesMasterIdLst>
  <p:sldIdLst>
    <p:sldId id="259" r:id="rId2"/>
    <p:sldId id="260" r:id="rId3"/>
    <p:sldId id="263" r:id="rId4"/>
    <p:sldId id="264" r:id="rId5"/>
    <p:sldId id="261" r:id="rId6"/>
    <p:sldId id="265" r:id="rId7"/>
    <p:sldId id="262"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 id="301" r:id="rId44"/>
    <p:sldId id="302" r:id="rId45"/>
    <p:sldId id="303" r:id="rId4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100" d="100"/>
          <a:sy n="100" d="100"/>
        </p:scale>
        <p:origin x="-80" y="57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slide" Target="slides/slide45.xml"/><Relationship Id="rId47" Type="http://schemas.openxmlformats.org/officeDocument/2006/relationships/notesMaster" Target="notesMasters/notesMaster1.xml"/><Relationship Id="rId48" Type="http://schemas.openxmlformats.org/officeDocument/2006/relationships/printerSettings" Target="printerSettings/printerSettings1.bin"/><Relationship Id="rId49" Type="http://schemas.openxmlformats.org/officeDocument/2006/relationships/presProps" Target="pres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viewProps" Target="viewProps.xml"/><Relationship Id="rId51" Type="http://schemas.openxmlformats.org/officeDocument/2006/relationships/theme" Target="theme/theme1.xml"/><Relationship Id="rId5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AA0DB1-8776-754C-BD07-AD87F37052BD}" type="datetimeFigureOut">
              <a:rPr lang="en-US" smtClean="0"/>
              <a:t>21/04/2016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E3EFAEA-5D0A-D84F-AA7F-70DCF54410F2}" type="slidenum">
              <a:rPr lang="en-US" smtClean="0"/>
              <a:t>‹#›</a:t>
            </a:fld>
            <a:endParaRPr lang="en-US"/>
          </a:p>
        </p:txBody>
      </p:sp>
    </p:spTree>
    <p:extLst>
      <p:ext uri="{BB962C8B-B14F-4D97-AF65-F5344CB8AC3E}">
        <p14:creationId xmlns:p14="http://schemas.microsoft.com/office/powerpoint/2010/main" val="205178834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6BC1A6B-1830-B341-A754-2593A9515B0D}" type="slidenum">
              <a:rPr lang="en-US" smtClean="0"/>
              <a:t>11</a:t>
            </a:fld>
            <a:endParaRPr lang="en-US"/>
          </a:p>
        </p:txBody>
      </p:sp>
    </p:spTree>
    <p:extLst>
      <p:ext uri="{BB962C8B-B14F-4D97-AF65-F5344CB8AC3E}">
        <p14:creationId xmlns:p14="http://schemas.microsoft.com/office/powerpoint/2010/main" val="10155167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x-none"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x-none" smtClean="0"/>
              <a:t>Click to edit Master subtitle style</a:t>
            </a:r>
            <a:endParaRPr lang="en-US"/>
          </a:p>
        </p:txBody>
      </p:sp>
      <p:sp>
        <p:nvSpPr>
          <p:cNvPr id="4" name="Date Placeholder 3"/>
          <p:cNvSpPr>
            <a:spLocks noGrp="1"/>
          </p:cNvSpPr>
          <p:nvPr>
            <p:ph type="dt" sz="half" idx="10"/>
          </p:nvPr>
        </p:nvSpPr>
        <p:spPr/>
        <p:txBody>
          <a:bodyPr/>
          <a:lstStyle/>
          <a:p>
            <a:fld id="{174D7C04-AC70-9941-B4DE-B8875A2B6051}" type="datetimeFigureOut">
              <a:rPr lang="en-US" smtClean="0"/>
              <a:t>21/04/2016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A3561B-FE73-A44D-AC79-13633F102C48}" type="slidenum">
              <a:rPr lang="en-US" smtClean="0"/>
              <a:t>‹#›</a:t>
            </a:fld>
            <a:endParaRPr lang="en-US"/>
          </a:p>
        </p:txBody>
      </p:sp>
    </p:spTree>
    <p:extLst>
      <p:ext uri="{BB962C8B-B14F-4D97-AF65-F5344CB8AC3E}">
        <p14:creationId xmlns:p14="http://schemas.microsoft.com/office/powerpoint/2010/main" val="18005880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Date Placeholder 3"/>
          <p:cNvSpPr>
            <a:spLocks noGrp="1"/>
          </p:cNvSpPr>
          <p:nvPr>
            <p:ph type="dt" sz="half" idx="10"/>
          </p:nvPr>
        </p:nvSpPr>
        <p:spPr/>
        <p:txBody>
          <a:bodyPr/>
          <a:lstStyle/>
          <a:p>
            <a:fld id="{174D7C04-AC70-9941-B4DE-B8875A2B6051}" type="datetimeFigureOut">
              <a:rPr lang="en-US" smtClean="0"/>
              <a:t>21/04/2016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A3561B-FE73-A44D-AC79-13633F102C48}" type="slidenum">
              <a:rPr lang="en-US" smtClean="0"/>
              <a:t>‹#›</a:t>
            </a:fld>
            <a:endParaRPr lang="en-US"/>
          </a:p>
        </p:txBody>
      </p:sp>
    </p:spTree>
    <p:extLst>
      <p:ext uri="{BB962C8B-B14F-4D97-AF65-F5344CB8AC3E}">
        <p14:creationId xmlns:p14="http://schemas.microsoft.com/office/powerpoint/2010/main" val="38192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x-none"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Date Placeholder 3"/>
          <p:cNvSpPr>
            <a:spLocks noGrp="1"/>
          </p:cNvSpPr>
          <p:nvPr>
            <p:ph type="dt" sz="half" idx="10"/>
          </p:nvPr>
        </p:nvSpPr>
        <p:spPr/>
        <p:txBody>
          <a:bodyPr/>
          <a:lstStyle/>
          <a:p>
            <a:fld id="{174D7C04-AC70-9941-B4DE-B8875A2B6051}" type="datetimeFigureOut">
              <a:rPr lang="en-US" smtClean="0"/>
              <a:t>21/04/2016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A3561B-FE73-A44D-AC79-13633F102C48}" type="slidenum">
              <a:rPr lang="en-US" smtClean="0"/>
              <a:t>‹#›</a:t>
            </a:fld>
            <a:endParaRPr lang="en-US"/>
          </a:p>
        </p:txBody>
      </p:sp>
    </p:spTree>
    <p:extLst>
      <p:ext uri="{BB962C8B-B14F-4D97-AF65-F5344CB8AC3E}">
        <p14:creationId xmlns:p14="http://schemas.microsoft.com/office/powerpoint/2010/main" val="34791653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lang="en-US"/>
          </a:p>
        </p:txBody>
      </p:sp>
      <p:sp>
        <p:nvSpPr>
          <p:cNvPr id="3" name="Content Placeholder 2"/>
          <p:cNvSpPr>
            <a:spLocks noGrp="1"/>
          </p:cNvSpPr>
          <p:nvPr>
            <p:ph idx="1"/>
          </p:nvPr>
        </p:nvSpPr>
        <p:spPr/>
        <p:txBody>
          <a:body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Date Placeholder 3"/>
          <p:cNvSpPr>
            <a:spLocks noGrp="1"/>
          </p:cNvSpPr>
          <p:nvPr>
            <p:ph type="dt" sz="half" idx="10"/>
          </p:nvPr>
        </p:nvSpPr>
        <p:spPr/>
        <p:txBody>
          <a:bodyPr/>
          <a:lstStyle/>
          <a:p>
            <a:fld id="{174D7C04-AC70-9941-B4DE-B8875A2B6051}" type="datetimeFigureOut">
              <a:rPr lang="en-US" smtClean="0"/>
              <a:t>21/04/2016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A3561B-FE73-A44D-AC79-13633F102C48}" type="slidenum">
              <a:rPr lang="en-US" smtClean="0"/>
              <a:t>‹#›</a:t>
            </a:fld>
            <a:endParaRPr lang="en-US"/>
          </a:p>
        </p:txBody>
      </p:sp>
    </p:spTree>
    <p:extLst>
      <p:ext uri="{BB962C8B-B14F-4D97-AF65-F5344CB8AC3E}">
        <p14:creationId xmlns:p14="http://schemas.microsoft.com/office/powerpoint/2010/main" val="14818438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x-none"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x-none" smtClean="0"/>
              <a:t>Click to edit Master text styles</a:t>
            </a:r>
          </a:p>
        </p:txBody>
      </p:sp>
      <p:sp>
        <p:nvSpPr>
          <p:cNvPr id="4" name="Date Placeholder 3"/>
          <p:cNvSpPr>
            <a:spLocks noGrp="1"/>
          </p:cNvSpPr>
          <p:nvPr>
            <p:ph type="dt" sz="half" idx="10"/>
          </p:nvPr>
        </p:nvSpPr>
        <p:spPr/>
        <p:txBody>
          <a:bodyPr/>
          <a:lstStyle/>
          <a:p>
            <a:fld id="{174D7C04-AC70-9941-B4DE-B8875A2B6051}" type="datetimeFigureOut">
              <a:rPr lang="en-US" smtClean="0"/>
              <a:t>21/04/2016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A3561B-FE73-A44D-AC79-13633F102C48}" type="slidenum">
              <a:rPr lang="en-US" smtClean="0"/>
              <a:t>‹#›</a:t>
            </a:fld>
            <a:endParaRPr lang="en-US"/>
          </a:p>
        </p:txBody>
      </p:sp>
    </p:spTree>
    <p:extLst>
      <p:ext uri="{BB962C8B-B14F-4D97-AF65-F5344CB8AC3E}">
        <p14:creationId xmlns:p14="http://schemas.microsoft.com/office/powerpoint/2010/main" val="17717442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5" name="Date Placeholder 4"/>
          <p:cNvSpPr>
            <a:spLocks noGrp="1"/>
          </p:cNvSpPr>
          <p:nvPr>
            <p:ph type="dt" sz="half" idx="10"/>
          </p:nvPr>
        </p:nvSpPr>
        <p:spPr/>
        <p:txBody>
          <a:bodyPr/>
          <a:lstStyle/>
          <a:p>
            <a:fld id="{174D7C04-AC70-9941-B4DE-B8875A2B6051}" type="datetimeFigureOut">
              <a:rPr lang="en-US" smtClean="0"/>
              <a:t>21/04/2016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A3561B-FE73-A44D-AC79-13633F102C48}" type="slidenum">
              <a:rPr lang="en-US" smtClean="0"/>
              <a:t>‹#›</a:t>
            </a:fld>
            <a:endParaRPr lang="en-US"/>
          </a:p>
        </p:txBody>
      </p:sp>
    </p:spTree>
    <p:extLst>
      <p:ext uri="{BB962C8B-B14F-4D97-AF65-F5344CB8AC3E}">
        <p14:creationId xmlns:p14="http://schemas.microsoft.com/office/powerpoint/2010/main" val="21540346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x-none"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7" name="Date Placeholder 6"/>
          <p:cNvSpPr>
            <a:spLocks noGrp="1"/>
          </p:cNvSpPr>
          <p:nvPr>
            <p:ph type="dt" sz="half" idx="10"/>
          </p:nvPr>
        </p:nvSpPr>
        <p:spPr/>
        <p:txBody>
          <a:bodyPr/>
          <a:lstStyle/>
          <a:p>
            <a:fld id="{174D7C04-AC70-9941-B4DE-B8875A2B6051}" type="datetimeFigureOut">
              <a:rPr lang="en-US" smtClean="0"/>
              <a:t>21/04/2016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7A3561B-FE73-A44D-AC79-13633F102C48}" type="slidenum">
              <a:rPr lang="en-US" smtClean="0"/>
              <a:t>‹#›</a:t>
            </a:fld>
            <a:endParaRPr lang="en-US"/>
          </a:p>
        </p:txBody>
      </p:sp>
    </p:spTree>
    <p:extLst>
      <p:ext uri="{BB962C8B-B14F-4D97-AF65-F5344CB8AC3E}">
        <p14:creationId xmlns:p14="http://schemas.microsoft.com/office/powerpoint/2010/main" val="15781337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lang="en-US"/>
          </a:p>
        </p:txBody>
      </p:sp>
      <p:sp>
        <p:nvSpPr>
          <p:cNvPr id="3" name="Date Placeholder 2"/>
          <p:cNvSpPr>
            <a:spLocks noGrp="1"/>
          </p:cNvSpPr>
          <p:nvPr>
            <p:ph type="dt" sz="half" idx="10"/>
          </p:nvPr>
        </p:nvSpPr>
        <p:spPr/>
        <p:txBody>
          <a:bodyPr/>
          <a:lstStyle/>
          <a:p>
            <a:fld id="{174D7C04-AC70-9941-B4DE-B8875A2B6051}" type="datetimeFigureOut">
              <a:rPr lang="en-US" smtClean="0"/>
              <a:t>21/04/2016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7A3561B-FE73-A44D-AC79-13633F102C48}" type="slidenum">
              <a:rPr lang="en-US" smtClean="0"/>
              <a:t>‹#›</a:t>
            </a:fld>
            <a:endParaRPr lang="en-US"/>
          </a:p>
        </p:txBody>
      </p:sp>
    </p:spTree>
    <p:extLst>
      <p:ext uri="{BB962C8B-B14F-4D97-AF65-F5344CB8AC3E}">
        <p14:creationId xmlns:p14="http://schemas.microsoft.com/office/powerpoint/2010/main" val="18653928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4D7C04-AC70-9941-B4DE-B8875A2B6051}" type="datetimeFigureOut">
              <a:rPr lang="en-US" smtClean="0"/>
              <a:t>21/04/2016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7A3561B-FE73-A44D-AC79-13633F102C48}" type="slidenum">
              <a:rPr lang="en-US" smtClean="0"/>
              <a:t>‹#›</a:t>
            </a:fld>
            <a:endParaRPr lang="en-US"/>
          </a:p>
        </p:txBody>
      </p:sp>
    </p:spTree>
    <p:extLst>
      <p:ext uri="{BB962C8B-B14F-4D97-AF65-F5344CB8AC3E}">
        <p14:creationId xmlns:p14="http://schemas.microsoft.com/office/powerpoint/2010/main" val="3283251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x-none"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smtClean="0"/>
              <a:t>Click to edit Master text styles</a:t>
            </a:r>
          </a:p>
        </p:txBody>
      </p:sp>
      <p:sp>
        <p:nvSpPr>
          <p:cNvPr id="5" name="Date Placeholder 4"/>
          <p:cNvSpPr>
            <a:spLocks noGrp="1"/>
          </p:cNvSpPr>
          <p:nvPr>
            <p:ph type="dt" sz="half" idx="10"/>
          </p:nvPr>
        </p:nvSpPr>
        <p:spPr/>
        <p:txBody>
          <a:bodyPr/>
          <a:lstStyle/>
          <a:p>
            <a:fld id="{174D7C04-AC70-9941-B4DE-B8875A2B6051}" type="datetimeFigureOut">
              <a:rPr lang="en-US" smtClean="0"/>
              <a:t>21/04/2016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A3561B-FE73-A44D-AC79-13633F102C48}" type="slidenum">
              <a:rPr lang="en-US" smtClean="0"/>
              <a:t>‹#›</a:t>
            </a:fld>
            <a:endParaRPr lang="en-US"/>
          </a:p>
        </p:txBody>
      </p:sp>
    </p:spTree>
    <p:extLst>
      <p:ext uri="{BB962C8B-B14F-4D97-AF65-F5344CB8AC3E}">
        <p14:creationId xmlns:p14="http://schemas.microsoft.com/office/powerpoint/2010/main" val="31398075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x-none"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smtClean="0"/>
              <a:t>Click to edit Master text styles</a:t>
            </a:r>
          </a:p>
        </p:txBody>
      </p:sp>
      <p:sp>
        <p:nvSpPr>
          <p:cNvPr id="5" name="Date Placeholder 4"/>
          <p:cNvSpPr>
            <a:spLocks noGrp="1"/>
          </p:cNvSpPr>
          <p:nvPr>
            <p:ph type="dt" sz="half" idx="10"/>
          </p:nvPr>
        </p:nvSpPr>
        <p:spPr/>
        <p:txBody>
          <a:bodyPr/>
          <a:lstStyle/>
          <a:p>
            <a:fld id="{174D7C04-AC70-9941-B4DE-B8875A2B6051}" type="datetimeFigureOut">
              <a:rPr lang="en-US" smtClean="0"/>
              <a:t>21/04/2016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A3561B-FE73-A44D-AC79-13633F102C48}" type="slidenum">
              <a:rPr lang="en-US" smtClean="0"/>
              <a:t>‹#›</a:t>
            </a:fld>
            <a:endParaRPr lang="en-US"/>
          </a:p>
        </p:txBody>
      </p:sp>
    </p:spTree>
    <p:extLst>
      <p:ext uri="{BB962C8B-B14F-4D97-AF65-F5344CB8AC3E}">
        <p14:creationId xmlns:p14="http://schemas.microsoft.com/office/powerpoint/2010/main" val="95825847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x-none"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4D7C04-AC70-9941-B4DE-B8875A2B6051}" type="datetimeFigureOut">
              <a:rPr lang="en-US" smtClean="0"/>
              <a:t>21/04/2016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A3561B-FE73-A44D-AC79-13633F102C48}" type="slidenum">
              <a:rPr lang="en-US" smtClean="0"/>
              <a:t>‹#›</a:t>
            </a:fld>
            <a:endParaRPr lang="en-US"/>
          </a:p>
        </p:txBody>
      </p:sp>
    </p:spTree>
    <p:extLst>
      <p:ext uri="{BB962C8B-B14F-4D97-AF65-F5344CB8AC3E}">
        <p14:creationId xmlns:p14="http://schemas.microsoft.com/office/powerpoint/2010/main" val="1045348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png"/><Relationship Id="rId3" Type="http://schemas.microsoft.com/office/2007/relationships/hdphoto" Target="../media/hdphoto9.wdp"/></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4" Type="http://schemas.microsoft.com/office/2007/relationships/hdphoto" Target="../media/hdphoto10.wdp"/><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microsoft.com/office/2007/relationships/hdphoto" Target="../media/hdphoto11.wdp"/><Relationship Id="rId4" Type="http://schemas.openxmlformats.org/officeDocument/2006/relationships/image" Target="../media/image15.jpeg"/><Relationship Id="rId5" Type="http://schemas.microsoft.com/office/2007/relationships/hdphoto" Target="../media/hdphoto12.wdp"/><Relationship Id="rId6" Type="http://schemas.openxmlformats.org/officeDocument/2006/relationships/image" Target="../media/image16.jpeg"/><Relationship Id="rId7" Type="http://schemas.microsoft.com/office/2007/relationships/hdphoto" Target="../media/hdphoto13.wdp"/><Relationship Id="rId1" Type="http://schemas.openxmlformats.org/officeDocument/2006/relationships/slideLayout" Target="../slideLayouts/slideLayout7.xml"/><Relationship Id="rId2" Type="http://schemas.openxmlformats.org/officeDocument/2006/relationships/image" Target="../media/image14.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8.jpeg"/><Relationship Id="rId3" Type="http://schemas.microsoft.com/office/2007/relationships/hdphoto" Target="../media/hdphoto14.wdp"/></Relationships>
</file>

<file path=ppt/slides/_rels/slide19.xml.rels><?xml version="1.0" encoding="UTF-8" standalone="yes"?>
<Relationships xmlns="http://schemas.openxmlformats.org/package/2006/relationships"><Relationship Id="rId3" Type="http://schemas.microsoft.com/office/2007/relationships/hdphoto" Target="../media/hdphoto15.wdp"/><Relationship Id="rId4" Type="http://schemas.openxmlformats.org/officeDocument/2006/relationships/image" Target="../media/image20.jpeg"/><Relationship Id="rId5" Type="http://schemas.microsoft.com/office/2007/relationships/hdphoto" Target="../media/hdphoto16.wdp"/><Relationship Id="rId6" Type="http://schemas.openxmlformats.org/officeDocument/2006/relationships/image" Target="../media/image21.jpeg"/><Relationship Id="rId7" Type="http://schemas.microsoft.com/office/2007/relationships/hdphoto" Target="../media/hdphoto17.wdp"/><Relationship Id="rId8" Type="http://schemas.openxmlformats.org/officeDocument/2006/relationships/image" Target="../media/image22.jpeg"/><Relationship Id="rId9" Type="http://schemas.microsoft.com/office/2007/relationships/hdphoto" Target="../media/hdphoto18.wdp"/><Relationship Id="rId1" Type="http://schemas.openxmlformats.org/officeDocument/2006/relationships/slideLayout" Target="../slideLayouts/slideLayout7.xml"/><Relationship Id="rId2" Type="http://schemas.openxmlformats.org/officeDocument/2006/relationships/image" Target="../media/image19.jpeg"/></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4" Type="http://schemas.openxmlformats.org/officeDocument/2006/relationships/image" Target="../media/image2.jpeg"/><Relationship Id="rId5" Type="http://schemas.microsoft.com/office/2007/relationships/hdphoto" Target="../media/hdphoto2.wdp"/><Relationship Id="rId6" Type="http://schemas.openxmlformats.org/officeDocument/2006/relationships/image" Target="../media/image3.png"/><Relationship Id="rId7" Type="http://schemas.microsoft.com/office/2007/relationships/hdphoto" Target="../media/hdphoto3.wdp"/><Relationship Id="rId1" Type="http://schemas.openxmlformats.org/officeDocument/2006/relationships/slideLayout" Target="../slideLayouts/slideLayout7.xml"/><Relationship Id="rId2"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microsoft.com/office/2007/relationships/hdphoto" Target="../media/hdphoto19.wdp"/><Relationship Id="rId4" Type="http://schemas.openxmlformats.org/officeDocument/2006/relationships/image" Target="../media/image24.jpeg"/><Relationship Id="rId5" Type="http://schemas.microsoft.com/office/2007/relationships/hdphoto" Target="../media/hdphoto20.wdp"/><Relationship Id="rId1" Type="http://schemas.openxmlformats.org/officeDocument/2006/relationships/slideLayout" Target="../slideLayouts/slideLayout1.xml"/><Relationship Id="rId2" Type="http://schemas.openxmlformats.org/officeDocument/2006/relationships/image" Target="../media/image2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5.png"/><Relationship Id="rId3"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microsoft.com/office/2007/relationships/hdphoto" Target="../media/hdphoto21.wdp"/><Relationship Id="rId4" Type="http://schemas.openxmlformats.org/officeDocument/2006/relationships/image" Target="../media/image28.png"/><Relationship Id="rId5" Type="http://schemas.openxmlformats.org/officeDocument/2006/relationships/image" Target="../media/image29.png"/><Relationship Id="rId6" Type="http://schemas.microsoft.com/office/2007/relationships/hdphoto" Target="../media/hdphoto22.wdp"/><Relationship Id="rId7" Type="http://schemas.openxmlformats.org/officeDocument/2006/relationships/image" Target="../media/image30.png"/><Relationship Id="rId8" Type="http://schemas.microsoft.com/office/2007/relationships/hdphoto" Target="../media/hdphoto23.wdp"/><Relationship Id="rId1" Type="http://schemas.openxmlformats.org/officeDocument/2006/relationships/slideLayout" Target="../slideLayouts/slideLayout1.xml"/><Relationship Id="rId2" Type="http://schemas.openxmlformats.org/officeDocument/2006/relationships/image" Target="../media/image27.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1.jpeg"/><Relationship Id="rId3" Type="http://schemas.microsoft.com/office/2007/relationships/hdphoto" Target="../media/hdphoto24.wdp"/></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2.jpeg"/><Relationship Id="rId3" Type="http://schemas.microsoft.com/office/2007/relationships/hdphoto" Target="../media/hdphoto25.wdp"/></Relationships>
</file>

<file path=ppt/slides/_rels/slide26.xml.rels><?xml version="1.0" encoding="UTF-8" standalone="yes"?>
<Relationships xmlns="http://schemas.openxmlformats.org/package/2006/relationships"><Relationship Id="rId3" Type="http://schemas.microsoft.com/office/2007/relationships/hdphoto" Target="../media/hdphoto26.wdp"/><Relationship Id="rId4" Type="http://schemas.openxmlformats.org/officeDocument/2006/relationships/image" Target="../media/image34.jpeg"/><Relationship Id="rId5" Type="http://schemas.microsoft.com/office/2007/relationships/hdphoto" Target="../media/hdphoto27.wdp"/><Relationship Id="rId6" Type="http://schemas.openxmlformats.org/officeDocument/2006/relationships/image" Target="../media/image35.jpeg"/><Relationship Id="rId7" Type="http://schemas.microsoft.com/office/2007/relationships/hdphoto" Target="../media/hdphoto28.wdp"/><Relationship Id="rId1" Type="http://schemas.openxmlformats.org/officeDocument/2006/relationships/slideLayout" Target="../slideLayouts/slideLayout7.xml"/><Relationship Id="rId2" Type="http://schemas.openxmlformats.org/officeDocument/2006/relationships/image" Target="../media/image33.jpeg"/></Relationships>
</file>

<file path=ppt/slides/_rels/slide27.xml.rels><?xml version="1.0" encoding="UTF-8" standalone="yes"?>
<Relationships xmlns="http://schemas.openxmlformats.org/package/2006/relationships"><Relationship Id="rId3" Type="http://schemas.microsoft.com/office/2007/relationships/hdphoto" Target="../media/hdphoto29.wdp"/><Relationship Id="rId4" Type="http://schemas.openxmlformats.org/officeDocument/2006/relationships/image" Target="../media/image37.jpeg"/><Relationship Id="rId5" Type="http://schemas.microsoft.com/office/2007/relationships/hdphoto" Target="../media/hdphoto30.wdp"/><Relationship Id="rId1" Type="http://schemas.openxmlformats.org/officeDocument/2006/relationships/slideLayout" Target="../slideLayouts/slideLayout7.xml"/><Relationship Id="rId2" Type="http://schemas.openxmlformats.org/officeDocument/2006/relationships/image" Target="../media/image36.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8.png"/></Relationships>
</file>

<file path=ppt/slides/_rels/slide3.xml.rels><?xml version="1.0" encoding="UTF-8" standalone="yes"?>
<Relationships xmlns="http://schemas.openxmlformats.org/package/2006/relationships"><Relationship Id="rId3" Type="http://schemas.microsoft.com/office/2007/relationships/hdphoto" Target="../media/hdphoto4.wdp"/><Relationship Id="rId4" Type="http://schemas.openxmlformats.org/officeDocument/2006/relationships/image" Target="../media/image5.png"/><Relationship Id="rId5" Type="http://schemas.microsoft.com/office/2007/relationships/hdphoto" Target="../media/hdphoto5.wdp"/><Relationship Id="rId1" Type="http://schemas.openxmlformats.org/officeDocument/2006/relationships/slideLayout" Target="../slideLayouts/slideLayout7.xml"/><Relationship Id="rId2" Type="http://schemas.openxmlformats.org/officeDocument/2006/relationships/image" Target="../media/image4.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2.jpeg"/><Relationship Id="rId3" Type="http://schemas.microsoft.com/office/2007/relationships/hdphoto" Target="../media/hdphoto25.wdp"/></Relationships>
</file>

<file path=ppt/slides/_rels/slide32.xml.rels><?xml version="1.0" encoding="UTF-8" standalone="yes"?>
<Relationships xmlns="http://schemas.openxmlformats.org/package/2006/relationships"><Relationship Id="rId3" Type="http://schemas.microsoft.com/office/2007/relationships/hdphoto" Target="../media/hdphoto26.wdp"/><Relationship Id="rId4" Type="http://schemas.openxmlformats.org/officeDocument/2006/relationships/image" Target="../media/image34.jpeg"/><Relationship Id="rId5" Type="http://schemas.microsoft.com/office/2007/relationships/hdphoto" Target="../media/hdphoto27.wdp"/><Relationship Id="rId6" Type="http://schemas.openxmlformats.org/officeDocument/2006/relationships/image" Target="../media/image35.jpeg"/><Relationship Id="rId7" Type="http://schemas.microsoft.com/office/2007/relationships/hdphoto" Target="../media/hdphoto28.wdp"/><Relationship Id="rId1" Type="http://schemas.openxmlformats.org/officeDocument/2006/relationships/slideLayout" Target="../slideLayouts/slideLayout7.xml"/><Relationship Id="rId2" Type="http://schemas.openxmlformats.org/officeDocument/2006/relationships/image" Target="../media/image33.jpeg"/></Relationships>
</file>

<file path=ppt/slides/_rels/slide33.xml.rels><?xml version="1.0" encoding="UTF-8" standalone="yes"?>
<Relationships xmlns="http://schemas.openxmlformats.org/package/2006/relationships"><Relationship Id="rId3" Type="http://schemas.microsoft.com/office/2007/relationships/hdphoto" Target="../media/hdphoto29.wdp"/><Relationship Id="rId4" Type="http://schemas.openxmlformats.org/officeDocument/2006/relationships/image" Target="../media/image37.jpeg"/><Relationship Id="rId5" Type="http://schemas.microsoft.com/office/2007/relationships/hdphoto" Target="../media/hdphoto30.wdp"/><Relationship Id="rId1" Type="http://schemas.openxmlformats.org/officeDocument/2006/relationships/slideLayout" Target="../slideLayouts/slideLayout7.xml"/><Relationship Id="rId2" Type="http://schemas.openxmlformats.org/officeDocument/2006/relationships/image" Target="../media/image36.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9.png"/><Relationship Id="rId3" Type="http://schemas.microsoft.com/office/2007/relationships/hdphoto" Target="../media/hdphoto31.wdp"/></Relationships>
</file>

<file path=ppt/slides/_rels/slide37.xml.rels><?xml version="1.0" encoding="UTF-8" standalone="yes"?>
<Relationships xmlns="http://schemas.openxmlformats.org/package/2006/relationships"><Relationship Id="rId3" Type="http://schemas.microsoft.com/office/2007/relationships/hdphoto" Target="../media/hdphoto32.wdp"/><Relationship Id="rId4" Type="http://schemas.openxmlformats.org/officeDocument/2006/relationships/image" Target="../media/image41.jpeg"/><Relationship Id="rId5" Type="http://schemas.microsoft.com/office/2007/relationships/hdphoto" Target="../media/hdphoto33.wdp"/><Relationship Id="rId1" Type="http://schemas.openxmlformats.org/officeDocument/2006/relationships/slideLayout" Target="../slideLayouts/slideLayout7.xml"/><Relationship Id="rId2" Type="http://schemas.openxmlformats.org/officeDocument/2006/relationships/image" Target="../media/image40.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2.jpeg"/><Relationship Id="rId3" Type="http://schemas.microsoft.com/office/2007/relationships/hdphoto" Target="../media/hdphoto34.wdp"/></Relationships>
</file>

<file path=ppt/slides/_rels/slide39.xml.rels><?xml version="1.0" encoding="UTF-8" standalone="yes"?>
<Relationships xmlns="http://schemas.openxmlformats.org/package/2006/relationships"><Relationship Id="rId3" Type="http://schemas.microsoft.com/office/2007/relationships/hdphoto" Target="../media/hdphoto35.wdp"/><Relationship Id="rId4" Type="http://schemas.openxmlformats.org/officeDocument/2006/relationships/image" Target="../media/image44.jpeg"/><Relationship Id="rId5" Type="http://schemas.microsoft.com/office/2007/relationships/hdphoto" Target="../media/hdphoto36.wdp"/><Relationship Id="rId6" Type="http://schemas.openxmlformats.org/officeDocument/2006/relationships/image" Target="../media/image45.jpeg"/><Relationship Id="rId7" Type="http://schemas.microsoft.com/office/2007/relationships/hdphoto" Target="../media/hdphoto37.wdp"/><Relationship Id="rId8" Type="http://schemas.openxmlformats.org/officeDocument/2006/relationships/image" Target="../media/image46.jpeg"/><Relationship Id="rId9" Type="http://schemas.microsoft.com/office/2007/relationships/hdphoto" Target="../media/hdphoto38.wdp"/><Relationship Id="rId1" Type="http://schemas.openxmlformats.org/officeDocument/2006/relationships/slideLayout" Target="../slideLayouts/slideLayout7.xml"/><Relationship Id="rId2" Type="http://schemas.openxmlformats.org/officeDocument/2006/relationships/image" Target="../media/image43.jpeg"/></Relationships>
</file>

<file path=ppt/slides/_rels/slide4.xml.rels><?xml version="1.0" encoding="UTF-8" standalone="yes"?>
<Relationships xmlns="http://schemas.openxmlformats.org/package/2006/relationships"><Relationship Id="rId3" Type="http://schemas.microsoft.com/office/2007/relationships/hdphoto" Target="../media/hdphoto6.wdp"/><Relationship Id="rId4" Type="http://schemas.openxmlformats.org/officeDocument/2006/relationships/image" Target="../media/image7.jpeg"/><Relationship Id="rId5" Type="http://schemas.microsoft.com/office/2007/relationships/hdphoto" Target="../media/hdphoto7.wdp"/><Relationship Id="rId6" Type="http://schemas.openxmlformats.org/officeDocument/2006/relationships/image" Target="../media/image8.png"/><Relationship Id="rId1" Type="http://schemas.openxmlformats.org/officeDocument/2006/relationships/slideLayout" Target="../slideLayouts/slideLayout7.xml"/><Relationship Id="rId2" Type="http://schemas.openxmlformats.org/officeDocument/2006/relationships/image" Target="../media/image6.jpeg"/></Relationships>
</file>

<file path=ppt/slides/_rels/slide40.xml.rels><?xml version="1.0" encoding="UTF-8" standalone="yes"?>
<Relationships xmlns="http://schemas.openxmlformats.org/package/2006/relationships"><Relationship Id="rId11" Type="http://schemas.openxmlformats.org/officeDocument/2006/relationships/image" Target="../media/image52.png"/><Relationship Id="rId12" Type="http://schemas.openxmlformats.org/officeDocument/2006/relationships/image" Target="../media/image53.jpeg"/><Relationship Id="rId13" Type="http://schemas.microsoft.com/office/2007/relationships/hdphoto" Target="../media/hdphoto43.wdp"/><Relationship Id="rId14" Type="http://schemas.openxmlformats.org/officeDocument/2006/relationships/image" Target="../media/image54.png"/><Relationship Id="rId1" Type="http://schemas.openxmlformats.org/officeDocument/2006/relationships/slideLayout" Target="../slideLayouts/slideLayout7.xml"/><Relationship Id="rId2" Type="http://schemas.openxmlformats.org/officeDocument/2006/relationships/image" Target="../media/image47.jpeg"/><Relationship Id="rId3" Type="http://schemas.microsoft.com/office/2007/relationships/hdphoto" Target="../media/hdphoto39.wdp"/><Relationship Id="rId4" Type="http://schemas.openxmlformats.org/officeDocument/2006/relationships/image" Target="../media/image48.png"/><Relationship Id="rId5" Type="http://schemas.openxmlformats.org/officeDocument/2006/relationships/image" Target="../media/image49.jpeg"/><Relationship Id="rId6" Type="http://schemas.microsoft.com/office/2007/relationships/hdphoto" Target="../media/hdphoto40.wdp"/><Relationship Id="rId7" Type="http://schemas.openxmlformats.org/officeDocument/2006/relationships/image" Target="../media/image50.jpeg"/><Relationship Id="rId8" Type="http://schemas.microsoft.com/office/2007/relationships/hdphoto" Target="../media/hdphoto41.wdp"/><Relationship Id="rId9" Type="http://schemas.openxmlformats.org/officeDocument/2006/relationships/image" Target="../media/image51.jpeg"/><Relationship Id="rId10" Type="http://schemas.microsoft.com/office/2007/relationships/hdphoto" Target="../media/hdphoto42.wdp"/></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5.jpeg"/><Relationship Id="rId3" Type="http://schemas.microsoft.com/office/2007/relationships/hdphoto" Target="../media/hdphoto44.wdp"/></Relationships>
</file>

<file path=ppt/slides/_rels/slide42.xml.rels><?xml version="1.0" encoding="UTF-8" standalone="yes"?>
<Relationships xmlns="http://schemas.openxmlformats.org/package/2006/relationships"><Relationship Id="rId3" Type="http://schemas.microsoft.com/office/2007/relationships/hdphoto" Target="../media/hdphoto45.wdp"/><Relationship Id="rId4" Type="http://schemas.openxmlformats.org/officeDocument/2006/relationships/image" Target="../media/image57.jpeg"/><Relationship Id="rId5" Type="http://schemas.microsoft.com/office/2007/relationships/hdphoto" Target="../media/hdphoto46.wdp"/><Relationship Id="rId1" Type="http://schemas.openxmlformats.org/officeDocument/2006/relationships/slideLayout" Target="../slideLayouts/slideLayout7.xml"/><Relationship Id="rId2" Type="http://schemas.openxmlformats.org/officeDocument/2006/relationships/image" Target="../media/image56.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8.emf"/></Relationships>
</file>

<file path=ppt/slides/_rels/slide44.xml.rels><?xml version="1.0" encoding="UTF-8" standalone="yes"?>
<Relationships xmlns="http://schemas.openxmlformats.org/package/2006/relationships"><Relationship Id="rId3" Type="http://schemas.microsoft.com/office/2007/relationships/hdphoto" Target="../media/hdphoto47.wdp"/><Relationship Id="rId4" Type="http://schemas.openxmlformats.org/officeDocument/2006/relationships/image" Target="../media/image60.png"/><Relationship Id="rId5" Type="http://schemas.microsoft.com/office/2007/relationships/hdphoto" Target="../media/hdphoto48.wdp"/><Relationship Id="rId1" Type="http://schemas.openxmlformats.org/officeDocument/2006/relationships/slideLayout" Target="../slideLayouts/slideLayout7.xml"/><Relationship Id="rId2" Type="http://schemas.openxmlformats.org/officeDocument/2006/relationships/image" Target="../media/image59.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1.png"/><Relationship Id="rId3" Type="http://schemas.microsoft.com/office/2007/relationships/hdphoto" Target="../media/hdphoto49.wdp"/></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png"/><Relationship Id="rId3" Type="http://schemas.microsoft.com/office/2007/relationships/hdphoto" Target="../media/hdphoto8.wdp"/></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2: Foundations in Biology</a:t>
            </a:r>
            <a:endParaRPr lang="en-GB" b="1" dirty="0">
              <a:latin typeface="Arial" pitchFamily="34" charset="0"/>
              <a:cs typeface="Arial" pitchFamily="34" charset="0"/>
            </a:endParaRPr>
          </a:p>
        </p:txBody>
      </p:sp>
      <p:sp>
        <p:nvSpPr>
          <p:cNvPr id="5" name="TextBox 4"/>
          <p:cNvSpPr txBox="1"/>
          <p:nvPr/>
        </p:nvSpPr>
        <p:spPr>
          <a:xfrm>
            <a:off x="179512" y="648287"/>
            <a:ext cx="2561571" cy="224676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400" b="1" dirty="0" smtClean="0"/>
              <a:t>Sections:</a:t>
            </a:r>
          </a:p>
          <a:p>
            <a:r>
              <a:rPr lang="en-GB" sz="1400" dirty="0" smtClean="0"/>
              <a:t>1 – Cell Structure</a:t>
            </a:r>
          </a:p>
          <a:p>
            <a:r>
              <a:rPr lang="en-GB" sz="1400" dirty="0" smtClean="0"/>
              <a:t>2 – Biological Molecules</a:t>
            </a:r>
          </a:p>
          <a:p>
            <a:r>
              <a:rPr lang="en-GB" sz="1400" dirty="0" smtClean="0"/>
              <a:t>3 – Nucleotides and nucleic acids</a:t>
            </a:r>
          </a:p>
          <a:p>
            <a:r>
              <a:rPr lang="en-GB" sz="1400" dirty="0" smtClean="0"/>
              <a:t>4 – Enzymes</a:t>
            </a:r>
          </a:p>
          <a:p>
            <a:r>
              <a:rPr lang="en-GB" sz="1400" dirty="0" smtClean="0"/>
              <a:t>5 – Biological Membranes</a:t>
            </a:r>
            <a:endParaRPr lang="en-GB" sz="1400" dirty="0"/>
          </a:p>
          <a:p>
            <a:r>
              <a:rPr lang="en-GB" sz="1400" dirty="0" smtClean="0"/>
              <a:t>6 – Cell division, cell diversity and organisation</a:t>
            </a:r>
          </a:p>
          <a:p>
            <a:endParaRPr lang="en-GB" sz="1400" dirty="0"/>
          </a:p>
          <a:p>
            <a:endParaRPr lang="en-GB" sz="1400" dirty="0" smtClean="0"/>
          </a:p>
        </p:txBody>
      </p:sp>
      <p:sp>
        <p:nvSpPr>
          <p:cNvPr id="2" name="TextBox 1"/>
          <p:cNvSpPr txBox="1"/>
          <p:nvPr/>
        </p:nvSpPr>
        <p:spPr>
          <a:xfrm>
            <a:off x="2815167" y="648287"/>
            <a:ext cx="6148825" cy="232371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400" b="1" dirty="0" smtClean="0"/>
              <a:t>Exam dates:</a:t>
            </a:r>
          </a:p>
          <a:p>
            <a:r>
              <a:rPr lang="en-GB" sz="1400" dirty="0" smtClean="0"/>
              <a:t>Both papers cover modules 1-4</a:t>
            </a:r>
          </a:p>
          <a:p>
            <a:r>
              <a:rPr lang="en-GB" sz="1300" b="1" dirty="0" smtClean="0"/>
              <a:t>H020/1 Breadth in Biology</a:t>
            </a:r>
            <a:r>
              <a:rPr lang="en-GB" sz="1300" dirty="0" smtClean="0"/>
              <a:t> </a:t>
            </a:r>
            <a:r>
              <a:rPr lang="en-GB" sz="1300" b="1" dirty="0" smtClean="0"/>
              <a:t>Thu 26</a:t>
            </a:r>
            <a:r>
              <a:rPr lang="en-GB" sz="1300" b="1" baseline="30000" dirty="0" smtClean="0"/>
              <a:t>th</a:t>
            </a:r>
            <a:r>
              <a:rPr lang="en-GB" sz="1300" b="1" dirty="0" smtClean="0"/>
              <a:t> May PM 1h30min</a:t>
            </a:r>
          </a:p>
          <a:p>
            <a:r>
              <a:rPr lang="en-GB" sz="1300" dirty="0" smtClean="0"/>
              <a:t>Total Marks :70</a:t>
            </a:r>
          </a:p>
          <a:p>
            <a:r>
              <a:rPr lang="en-GB" sz="1300" dirty="0" smtClean="0"/>
              <a:t>Structure of the paper: Section A 20 multiple choice questions worth 20 marks Section B short answer style questions (structured recall, problem solving, calculations and practical) worth 50 marks</a:t>
            </a:r>
          </a:p>
          <a:p>
            <a:r>
              <a:rPr lang="en-GB" sz="1300" b="1" dirty="0" smtClean="0"/>
              <a:t>H020/2 Depth in Biology Tue 7</a:t>
            </a:r>
            <a:r>
              <a:rPr lang="en-GB" sz="1300" b="1" baseline="30000" dirty="0" smtClean="0"/>
              <a:t>th</a:t>
            </a:r>
            <a:r>
              <a:rPr lang="en-GB" sz="1300" b="1" dirty="0" smtClean="0"/>
              <a:t> June PM 1h30min  </a:t>
            </a:r>
          </a:p>
          <a:p>
            <a:r>
              <a:rPr lang="en-GB" sz="1300" dirty="0" smtClean="0"/>
              <a:t>Total Marks: 70</a:t>
            </a:r>
          </a:p>
          <a:p>
            <a:r>
              <a:rPr lang="en-GB" sz="1300" dirty="0" smtClean="0"/>
              <a:t>Structure of the paper: Question styles include short answer (structured, problem solving, calculations and practical) and extended response questions</a:t>
            </a:r>
          </a:p>
        </p:txBody>
      </p:sp>
      <p:sp>
        <p:nvSpPr>
          <p:cNvPr id="3" name="TextBox 2"/>
          <p:cNvSpPr txBox="1"/>
          <p:nvPr/>
        </p:nvSpPr>
        <p:spPr>
          <a:xfrm>
            <a:off x="179512" y="3153834"/>
            <a:ext cx="8784480" cy="3515526"/>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pPr algn="just"/>
            <a:r>
              <a:rPr lang="en-GB" b="1" dirty="0" smtClean="0"/>
              <a:t>Unit introduction:</a:t>
            </a:r>
          </a:p>
          <a:p>
            <a:pPr algn="just"/>
            <a:r>
              <a:rPr lang="en-GB" dirty="0" smtClean="0"/>
              <a:t>All living organisms have similarities in cellular structure, biochemistry and function.  An understanding of these similarities is fundamental to the study of biology.</a:t>
            </a:r>
          </a:p>
          <a:p>
            <a:pPr algn="just"/>
            <a:endParaRPr lang="en-GB" dirty="0"/>
          </a:p>
          <a:p>
            <a:pPr algn="just"/>
            <a:r>
              <a:rPr lang="en-GB" dirty="0" smtClean="0"/>
              <a:t>This unit should give you an understanding of cell structure and an opportunity to use a microscope.  The membrane will be looked at and how different molecules cross into cells and into membrane bound organelles. Biologically important molecules such as carbohydrates and lipids will be studied with respect to their structure and function.</a:t>
            </a:r>
          </a:p>
          <a:p>
            <a:pPr algn="just"/>
            <a:r>
              <a:rPr lang="en-GB" dirty="0" smtClean="0"/>
              <a:t>Finally the division and subsequent specialisation of cells is studied, together with the potential therapeutic uses of stem cells.</a:t>
            </a:r>
          </a:p>
        </p:txBody>
      </p:sp>
    </p:spTree>
    <p:extLst>
      <p:ext uri="{BB962C8B-B14F-4D97-AF65-F5344CB8AC3E}">
        <p14:creationId xmlns:p14="http://schemas.microsoft.com/office/powerpoint/2010/main" val="1228090678"/>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2: Section 1: Cell Structure</a:t>
            </a:r>
            <a:endParaRPr lang="en-GB" b="1" dirty="0">
              <a:latin typeface="Arial" pitchFamily="34" charset="0"/>
              <a:cs typeface="Arial" pitchFamily="34" charset="0"/>
            </a:endParaRPr>
          </a:p>
        </p:txBody>
      </p:sp>
      <p:sp>
        <p:nvSpPr>
          <p:cNvPr id="7" name="TextBox 6"/>
          <p:cNvSpPr txBox="1"/>
          <p:nvPr/>
        </p:nvSpPr>
        <p:spPr>
          <a:xfrm>
            <a:off x="179512" y="699611"/>
            <a:ext cx="3751000" cy="156966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600" dirty="0" smtClean="0"/>
              <a:t>2.1.1 Cell Structure: </a:t>
            </a:r>
          </a:p>
          <a:p>
            <a:r>
              <a:rPr lang="en-GB" sz="1600" dirty="0" smtClean="0"/>
              <a:t>Know the roles that the cytoskeleton plays in the functioning of a cell.</a:t>
            </a:r>
          </a:p>
          <a:p>
            <a:r>
              <a:rPr lang="en-GB" sz="1600" dirty="0" smtClean="0"/>
              <a:t>Understand the interrelationships between cell organelles in the production of a polypeptide.</a:t>
            </a:r>
          </a:p>
        </p:txBody>
      </p:sp>
      <p:sp>
        <p:nvSpPr>
          <p:cNvPr id="2" name="TextBox 1"/>
          <p:cNvSpPr txBox="1"/>
          <p:nvPr/>
        </p:nvSpPr>
        <p:spPr>
          <a:xfrm>
            <a:off x="4089400" y="713423"/>
            <a:ext cx="4875088" cy="886778"/>
          </a:xfrm>
          <a:prstGeom prst="rect">
            <a:avLst/>
          </a:prstGeom>
          <a:ln w="31750"/>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Key words: cytoskeleton; RER; Golgi body; modification; vesicle;  microfilaments; actin; tubulin; spindle fibres; cytokinesis; </a:t>
            </a:r>
            <a:endParaRPr lang="en-GB" sz="1400" dirty="0" smtClean="0"/>
          </a:p>
        </p:txBody>
      </p:sp>
      <p:sp>
        <p:nvSpPr>
          <p:cNvPr id="3" name="Rectangle 2"/>
          <p:cNvSpPr/>
          <p:nvPr/>
        </p:nvSpPr>
        <p:spPr>
          <a:xfrm>
            <a:off x="179512" y="2387600"/>
            <a:ext cx="3793416" cy="4019251"/>
          </a:xfrm>
          <a:prstGeom prst="rect">
            <a:avLst/>
          </a:prstGeom>
        </p:spPr>
        <p:style>
          <a:lnRef idx="2">
            <a:schemeClr val="dk1"/>
          </a:lnRef>
          <a:fillRef idx="1">
            <a:schemeClr val="lt1"/>
          </a:fillRef>
          <a:effectRef idx="0">
            <a:schemeClr val="dk1"/>
          </a:effectRef>
          <a:fontRef idx="minor">
            <a:schemeClr val="dk1"/>
          </a:fontRef>
        </p:style>
        <p:txBody>
          <a:bodyPr wrap="square">
            <a:noAutofit/>
          </a:bodyPr>
          <a:lstStyle/>
          <a:p>
            <a:r>
              <a:rPr lang="en-GB" sz="1600" dirty="0" smtClean="0"/>
              <a:t>The cytoskeleton has 3 components.  For each describe their structure and the functions that they carry out:</a:t>
            </a:r>
          </a:p>
          <a:p>
            <a:endParaRPr lang="en-GB" sz="1600" dirty="0" smtClean="0"/>
          </a:p>
          <a:p>
            <a:r>
              <a:rPr lang="en-GB" sz="1600" dirty="0" smtClean="0"/>
              <a:t>Microfilaments:</a:t>
            </a:r>
          </a:p>
          <a:p>
            <a:endParaRPr lang="en-GB" sz="1600" dirty="0"/>
          </a:p>
          <a:p>
            <a:endParaRPr lang="en-GB" sz="1600" dirty="0" smtClean="0"/>
          </a:p>
          <a:p>
            <a:endParaRPr lang="en-GB" sz="1600" dirty="0"/>
          </a:p>
          <a:p>
            <a:r>
              <a:rPr lang="en-GB" sz="1600" dirty="0" smtClean="0"/>
              <a:t>Microtubules:</a:t>
            </a:r>
          </a:p>
          <a:p>
            <a:endParaRPr lang="en-GB" sz="1600" dirty="0"/>
          </a:p>
          <a:p>
            <a:endParaRPr lang="en-GB" sz="1600" dirty="0" smtClean="0"/>
          </a:p>
          <a:p>
            <a:endParaRPr lang="en-GB" sz="1600" dirty="0" smtClean="0"/>
          </a:p>
          <a:p>
            <a:r>
              <a:rPr lang="en-GB" sz="1600" dirty="0" smtClean="0"/>
              <a:t>Intermediate fibres:</a:t>
            </a:r>
            <a:endParaRPr lang="en-GB" sz="1600" dirty="0"/>
          </a:p>
        </p:txBody>
      </p:sp>
      <p:sp>
        <p:nvSpPr>
          <p:cNvPr id="6" name="TextBox 5"/>
          <p:cNvSpPr txBox="1"/>
          <p:nvPr/>
        </p:nvSpPr>
        <p:spPr>
          <a:xfrm>
            <a:off x="4089400" y="1651115"/>
            <a:ext cx="4875088" cy="4770537"/>
          </a:xfrm>
          <a:prstGeom prst="rect">
            <a:avLst/>
          </a:prstGeom>
          <a:noFill/>
          <a:ln w="22225">
            <a:solidFill>
              <a:schemeClr val="tx1"/>
            </a:solidFill>
          </a:ln>
        </p:spPr>
        <p:txBody>
          <a:bodyPr wrap="square" rtlCol="0">
            <a:spAutoFit/>
          </a:bodyPr>
          <a:lstStyle/>
          <a:p>
            <a:r>
              <a:rPr lang="en-US" sz="1600" dirty="0" smtClean="0"/>
              <a:t>Describe the stages shown below in the production of a protein:</a:t>
            </a:r>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endParaRPr lang="en-US" sz="1600" dirty="0" smtClean="0"/>
          </a:p>
        </p:txBody>
      </p:sp>
      <p:pic>
        <p:nvPicPr>
          <p:cNvPr id="5" name="Picture 4" descr="Screen Shot 2016-04-15 at 08.09.35.png"/>
          <p:cNvPicPr>
            <a:picLocks noChangeAspect="1"/>
          </p:cNvPicPr>
          <p:nvPr/>
        </p:nvPicPr>
        <p:blipFill>
          <a:blip r:embed="rId2">
            <a:extLst>
              <a:ext uri="{BEBA8EAE-BF5A-486C-A8C5-ECC9F3942E4B}">
                <a14:imgProps xmlns:a14="http://schemas.microsoft.com/office/drawing/2010/main">
                  <a14:imgLayer r:embed="rId3">
                    <a14:imgEffect>
                      <a14:sharpenSoften amount="100000"/>
                    </a14:imgEffect>
                    <a14:imgEffect>
                      <a14:brightnessContrast contrast="-17000"/>
                    </a14:imgEffect>
                  </a14:imgLayer>
                </a14:imgProps>
              </a:ext>
              <a:ext uri="{28A0092B-C50C-407E-A947-70E740481C1C}">
                <a14:useLocalDpi xmlns:a14="http://schemas.microsoft.com/office/drawing/2010/main" val="0"/>
              </a:ext>
            </a:extLst>
          </a:blip>
          <a:stretch>
            <a:fillRect/>
          </a:stretch>
        </p:blipFill>
        <p:spPr>
          <a:xfrm>
            <a:off x="5460750" y="2014001"/>
            <a:ext cx="2140061" cy="4081999"/>
          </a:xfrm>
          <a:prstGeom prst="rect">
            <a:avLst/>
          </a:prstGeom>
        </p:spPr>
      </p:pic>
      <p:sp>
        <p:nvSpPr>
          <p:cNvPr id="9" name="Rectangle 8"/>
          <p:cNvSpPr/>
          <p:nvPr/>
        </p:nvSpPr>
        <p:spPr>
          <a:xfrm>
            <a:off x="7404100" y="5638800"/>
            <a:ext cx="196711" cy="4572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71859206"/>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755444" y="1749778"/>
            <a:ext cx="4209044" cy="4884558"/>
          </a:xfrm>
          <a:prstGeom prst="rect">
            <a:avLst/>
          </a:prstGeom>
          <a:noFill/>
        </p:spPr>
        <p:style>
          <a:lnRef idx="2">
            <a:schemeClr val="dk1"/>
          </a:lnRef>
          <a:fillRef idx="1">
            <a:schemeClr val="lt1"/>
          </a:fillRef>
          <a:effectRef idx="0">
            <a:schemeClr val="dk1"/>
          </a:effectRef>
          <a:fontRef idx="minor">
            <a:schemeClr val="dk1"/>
          </a:fontRef>
        </p:style>
        <p:txBody>
          <a:bodyPr wrap="square" rtlCol="0">
            <a:noAutofit/>
          </a:bodyPr>
          <a:lstStyle/>
          <a:p>
            <a:r>
              <a:rPr lang="en-GB" sz="1400" dirty="0" smtClean="0"/>
              <a:t>What is meant by the phrase ‘effective coolant?</a:t>
            </a:r>
          </a:p>
          <a:p>
            <a:endParaRPr lang="en-GB" sz="1400" dirty="0"/>
          </a:p>
          <a:p>
            <a:r>
              <a:rPr lang="en-GB" sz="1400" dirty="0" smtClean="0"/>
              <a:t>Why is water an effective coolant?</a:t>
            </a:r>
          </a:p>
          <a:p>
            <a:endParaRPr lang="en-GB" sz="1400" dirty="0"/>
          </a:p>
          <a:p>
            <a:r>
              <a:rPr lang="en-GB" sz="1400" dirty="0" smtClean="0"/>
              <a:t>The bodies of living organisms are primarily composed of water – explain the properties of water that will help with homeostasis:</a:t>
            </a:r>
          </a:p>
          <a:p>
            <a:endParaRPr lang="en-GB" sz="1400" dirty="0"/>
          </a:p>
          <a:p>
            <a:endParaRPr lang="en-GB" sz="1400" dirty="0" smtClean="0"/>
          </a:p>
          <a:p>
            <a:endParaRPr lang="en-GB" sz="1400" dirty="0"/>
          </a:p>
          <a:p>
            <a:r>
              <a:rPr lang="en-GB" sz="1400" dirty="0" smtClean="0"/>
              <a:t>Why is water a good transport medium?</a:t>
            </a:r>
          </a:p>
          <a:p>
            <a:endParaRPr lang="en-GB" sz="1400" dirty="0"/>
          </a:p>
          <a:p>
            <a:endParaRPr lang="en-GB" sz="1400" dirty="0" smtClean="0"/>
          </a:p>
          <a:p>
            <a:endParaRPr lang="en-GB" sz="1400" dirty="0"/>
          </a:p>
          <a:p>
            <a:endParaRPr lang="en-GB" sz="1400" dirty="0" smtClean="0"/>
          </a:p>
          <a:p>
            <a:r>
              <a:rPr lang="en-GB" sz="1400" dirty="0" smtClean="0"/>
              <a:t>List the properties of water which make it a good habitat:</a:t>
            </a:r>
            <a:endParaRPr lang="en-GB" sz="1400" dirty="0"/>
          </a:p>
        </p:txBody>
      </p:sp>
      <p:sp>
        <p:nvSpPr>
          <p:cNvPr id="4" name="TextBox 3"/>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2: Section 2: Biological Molecules</a:t>
            </a:r>
            <a:endParaRPr lang="en-GB" b="1" dirty="0">
              <a:latin typeface="Arial" pitchFamily="34" charset="0"/>
              <a:cs typeface="Arial" pitchFamily="34" charset="0"/>
            </a:endParaRPr>
          </a:p>
        </p:txBody>
      </p:sp>
      <p:sp>
        <p:nvSpPr>
          <p:cNvPr id="7" name="TextBox 6"/>
          <p:cNvSpPr txBox="1"/>
          <p:nvPr/>
        </p:nvSpPr>
        <p:spPr>
          <a:xfrm>
            <a:off x="179511" y="584483"/>
            <a:ext cx="4392489" cy="98488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600" dirty="0" smtClean="0"/>
              <a:t>2.1.2 Biological Molecules</a:t>
            </a:r>
          </a:p>
          <a:p>
            <a:r>
              <a:rPr lang="en-GB" sz="1400" dirty="0" smtClean="0"/>
              <a:t>Why is water a polar molecule? Be able to explain how the properties of water help with their roles in living organisms. </a:t>
            </a:r>
          </a:p>
        </p:txBody>
      </p:sp>
      <p:sp>
        <p:nvSpPr>
          <p:cNvPr id="2" name="TextBox 1"/>
          <p:cNvSpPr txBox="1"/>
          <p:nvPr/>
        </p:nvSpPr>
        <p:spPr>
          <a:xfrm>
            <a:off x="4755444" y="625106"/>
            <a:ext cx="4209044" cy="1011784"/>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Key words: </a:t>
            </a:r>
            <a:r>
              <a:rPr lang="en-GB" sz="1400" dirty="0" smtClean="0"/>
              <a:t>Polar; Hydrogen bonding; specific heat capacity; latent heat of vaporisation; cohesion; adhesion; solvent; polar; coolant; habitat; transport medium;</a:t>
            </a:r>
          </a:p>
          <a:p>
            <a:endParaRPr lang="en-GB" sz="1400" dirty="0"/>
          </a:p>
        </p:txBody>
      </p:sp>
      <p:sp>
        <p:nvSpPr>
          <p:cNvPr id="5" name="TextBox 4"/>
          <p:cNvSpPr txBox="1"/>
          <p:nvPr/>
        </p:nvSpPr>
        <p:spPr>
          <a:xfrm>
            <a:off x="179511" y="1636889"/>
            <a:ext cx="4392488" cy="2370667"/>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400" dirty="0" smtClean="0"/>
              <a:t>Why is water a polar</a:t>
            </a:r>
          </a:p>
          <a:p>
            <a:r>
              <a:rPr lang="en-GB" sz="1400" dirty="0"/>
              <a:t>m</a:t>
            </a:r>
            <a:r>
              <a:rPr lang="en-GB" sz="1400" dirty="0" smtClean="0"/>
              <a:t>olecule?</a:t>
            </a:r>
          </a:p>
          <a:p>
            <a:endParaRPr lang="en-GB" sz="1400" dirty="0"/>
          </a:p>
          <a:p>
            <a:endParaRPr lang="en-GB" sz="1400" dirty="0" smtClean="0"/>
          </a:p>
          <a:p>
            <a:endParaRPr lang="en-GB" sz="1400" dirty="0"/>
          </a:p>
          <a:p>
            <a:r>
              <a:rPr lang="en-GB" sz="1400" dirty="0" smtClean="0"/>
              <a:t>What are the attractive</a:t>
            </a:r>
          </a:p>
          <a:p>
            <a:r>
              <a:rPr lang="en-GB" sz="1400" dirty="0" smtClean="0"/>
              <a:t>Forces between the </a:t>
            </a:r>
          </a:p>
          <a:p>
            <a:r>
              <a:rPr lang="en-GB" sz="1400" dirty="0" smtClean="0"/>
              <a:t>water molecules?</a:t>
            </a:r>
          </a:p>
          <a:p>
            <a:endParaRPr lang="en-GB" sz="1600" dirty="0"/>
          </a:p>
          <a:p>
            <a:endParaRPr lang="en-GB" sz="1600" dirty="0"/>
          </a:p>
        </p:txBody>
      </p:sp>
      <p:sp>
        <p:nvSpPr>
          <p:cNvPr id="10" name="TextBox 9"/>
          <p:cNvSpPr txBox="1"/>
          <p:nvPr/>
        </p:nvSpPr>
        <p:spPr>
          <a:xfrm>
            <a:off x="179512" y="4233332"/>
            <a:ext cx="4392488" cy="2436027"/>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400" dirty="0" smtClean="0"/>
              <a:t>Distinguish between the terms specific heat capacity and latent heat of vaporisation:</a:t>
            </a:r>
          </a:p>
          <a:p>
            <a:endParaRPr lang="en-GB" sz="1400" dirty="0"/>
          </a:p>
          <a:p>
            <a:endParaRPr lang="en-GB" sz="1400" dirty="0" smtClean="0"/>
          </a:p>
          <a:p>
            <a:endParaRPr lang="en-GB" sz="1400" dirty="0"/>
          </a:p>
          <a:p>
            <a:endParaRPr lang="en-GB" sz="1400" dirty="0" smtClean="0"/>
          </a:p>
          <a:p>
            <a:r>
              <a:rPr lang="en-GB" sz="1400" dirty="0" smtClean="0"/>
              <a:t>Distinguish between the terms cohesion and adhesion:</a:t>
            </a:r>
            <a:endParaRPr lang="en-GB" sz="1400" dirty="0"/>
          </a:p>
        </p:txBody>
      </p:sp>
      <p:pic>
        <p:nvPicPr>
          <p:cNvPr id="9" name="Picture 8" descr="Screen Shot 2015-09-25 at 06.22.19.png"/>
          <p:cNvPicPr>
            <a:picLocks noChangeAspect="1"/>
          </p:cNvPicPr>
          <p:nvPr/>
        </p:nvPicPr>
        <p:blipFill>
          <a:blip r:embed="rId3">
            <a:extLst>
              <a:ext uri="{BEBA8EAE-BF5A-486C-A8C5-ECC9F3942E4B}">
                <a14:imgProps xmlns:a14="http://schemas.microsoft.com/office/drawing/2010/main">
                  <a14:imgLayer r:embed="rId4">
                    <a14:imgEffect>
                      <a14:sharpenSoften amount="100000"/>
                    </a14:imgEffect>
                    <a14:imgEffect>
                      <a14:brightnessContrast bright="-13000" contrast="2000"/>
                    </a14:imgEffect>
                  </a14:imgLayer>
                </a14:imgProps>
              </a:ext>
              <a:ext uri="{28A0092B-C50C-407E-A947-70E740481C1C}">
                <a14:useLocalDpi xmlns:a14="http://schemas.microsoft.com/office/drawing/2010/main" val="0"/>
              </a:ext>
            </a:extLst>
          </a:blip>
          <a:stretch>
            <a:fillRect/>
          </a:stretch>
        </p:blipFill>
        <p:spPr>
          <a:xfrm>
            <a:off x="2235386" y="1848556"/>
            <a:ext cx="2138439" cy="1749778"/>
          </a:xfrm>
          <a:prstGeom prst="rect">
            <a:avLst/>
          </a:prstGeom>
          <a:ln>
            <a:solidFill>
              <a:schemeClr val="tx1"/>
            </a:solidFill>
          </a:ln>
        </p:spPr>
      </p:pic>
      <p:sp>
        <p:nvSpPr>
          <p:cNvPr id="6" name="Footer Placeholder 5"/>
          <p:cNvSpPr>
            <a:spLocks noGrp="1"/>
          </p:cNvSpPr>
          <p:nvPr>
            <p:ph type="ftr" sz="quarter" idx="11"/>
          </p:nvPr>
        </p:nvSpPr>
        <p:spPr/>
        <p:txBody>
          <a:bodyPr/>
          <a:lstStyle/>
          <a:p>
            <a:r>
              <a:rPr lang="en-US" smtClean="0"/>
              <a:t>S. Preston</a:t>
            </a:r>
            <a:endParaRPr lang="en-US"/>
          </a:p>
        </p:txBody>
      </p:sp>
    </p:spTree>
    <p:extLst>
      <p:ext uri="{BB962C8B-B14F-4D97-AF65-F5344CB8AC3E}">
        <p14:creationId xmlns:p14="http://schemas.microsoft.com/office/powerpoint/2010/main" val="1099491991"/>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860032" y="2204864"/>
            <a:ext cx="4104456" cy="4429472"/>
          </a:xfrm>
          <a:prstGeom prst="rect">
            <a:avLst/>
          </a:prstGeom>
          <a:noFill/>
        </p:spPr>
        <p:style>
          <a:lnRef idx="2">
            <a:schemeClr val="dk1"/>
          </a:lnRef>
          <a:fillRef idx="1">
            <a:schemeClr val="lt1"/>
          </a:fillRef>
          <a:effectRef idx="0">
            <a:schemeClr val="dk1"/>
          </a:effectRef>
          <a:fontRef idx="minor">
            <a:schemeClr val="dk1"/>
          </a:fontRef>
        </p:style>
        <p:txBody>
          <a:bodyPr wrap="square" rtlCol="0">
            <a:noAutofit/>
          </a:bodyPr>
          <a:lstStyle/>
          <a:p>
            <a:r>
              <a:rPr lang="en-GB" sz="1400" dirty="0" smtClean="0"/>
              <a:t>Explain how to carry out the Benedict's test:</a:t>
            </a:r>
          </a:p>
          <a:p>
            <a:endParaRPr lang="en-GB" sz="1400" dirty="0" smtClean="0"/>
          </a:p>
          <a:p>
            <a:endParaRPr lang="en-GB" sz="1400" dirty="0"/>
          </a:p>
          <a:p>
            <a:endParaRPr lang="en-GB" sz="1400" dirty="0" smtClean="0"/>
          </a:p>
          <a:p>
            <a:endParaRPr lang="en-GB" sz="1400" dirty="0" smtClean="0"/>
          </a:p>
          <a:p>
            <a:r>
              <a:rPr lang="en-GB" sz="1400" dirty="0" smtClean="0"/>
              <a:t>How would this vary for a non-reducing sugar</a:t>
            </a:r>
          </a:p>
          <a:p>
            <a:endParaRPr lang="en-GB" sz="1400" dirty="0"/>
          </a:p>
          <a:p>
            <a:endParaRPr lang="en-GB" sz="1400" dirty="0" smtClean="0"/>
          </a:p>
          <a:p>
            <a:r>
              <a:rPr lang="en-GB" sz="1400" dirty="0" smtClean="0"/>
              <a:t>Label the tubes below to show the result:</a:t>
            </a:r>
            <a:endParaRPr lang="en-GB" sz="1400" dirty="0"/>
          </a:p>
        </p:txBody>
      </p:sp>
      <p:sp>
        <p:nvSpPr>
          <p:cNvPr id="4" name="TextBox 3"/>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2: Section 2: Biological Molecules</a:t>
            </a:r>
            <a:endParaRPr lang="en-GB" b="1" dirty="0">
              <a:latin typeface="Arial" pitchFamily="34" charset="0"/>
              <a:cs typeface="Arial" pitchFamily="34" charset="0"/>
            </a:endParaRPr>
          </a:p>
        </p:txBody>
      </p:sp>
      <p:sp>
        <p:nvSpPr>
          <p:cNvPr id="7" name="TextBox 6"/>
          <p:cNvSpPr txBox="1"/>
          <p:nvPr/>
        </p:nvSpPr>
        <p:spPr>
          <a:xfrm>
            <a:off x="179511" y="584483"/>
            <a:ext cx="7128793" cy="144655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600" dirty="0" smtClean="0"/>
              <a:t>2.1.2 Biological Molecules</a:t>
            </a:r>
          </a:p>
          <a:p>
            <a:r>
              <a:rPr lang="en-GB" sz="1400" dirty="0" smtClean="0"/>
              <a:t>Carbohydrates – monosaccharaides:</a:t>
            </a:r>
          </a:p>
          <a:p>
            <a:r>
              <a:rPr lang="en-GB" sz="1400" dirty="0" smtClean="0"/>
              <a:t>How are large molecules like carbohydrates constructed?</a:t>
            </a:r>
          </a:p>
          <a:p>
            <a:r>
              <a:rPr lang="en-GB" sz="1400" dirty="0" smtClean="0"/>
              <a:t>What is the structure of a monosaccharide?</a:t>
            </a:r>
          </a:p>
          <a:p>
            <a:r>
              <a:rPr lang="en-GB" sz="1400" dirty="0" smtClean="0"/>
              <a:t>How would you carry out the Benedict’s test for reducing and non-reducing sugars?</a:t>
            </a:r>
          </a:p>
          <a:p>
            <a:endParaRPr lang="en-GB" sz="1400" dirty="0" smtClean="0"/>
          </a:p>
        </p:txBody>
      </p:sp>
      <p:sp>
        <p:nvSpPr>
          <p:cNvPr id="2" name="TextBox 1"/>
          <p:cNvSpPr txBox="1"/>
          <p:nvPr/>
        </p:nvSpPr>
        <p:spPr>
          <a:xfrm>
            <a:off x="7452320" y="625105"/>
            <a:ext cx="1512168" cy="1405928"/>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Key words:</a:t>
            </a:r>
          </a:p>
          <a:p>
            <a:r>
              <a:rPr lang="en-GB" sz="1400" dirty="0"/>
              <a:t>Benedict’s test</a:t>
            </a:r>
            <a:r>
              <a:rPr lang="en-GB" sz="1400" dirty="0" smtClean="0"/>
              <a:t>;</a:t>
            </a:r>
            <a:r>
              <a:rPr lang="en-GB" sz="1400" dirty="0"/>
              <a:t> carbohydrate</a:t>
            </a:r>
            <a:r>
              <a:rPr lang="en-GB" sz="1400" dirty="0" smtClean="0"/>
              <a:t>; monomer; isomer; monosaccharide</a:t>
            </a:r>
            <a:r>
              <a:rPr lang="en-GB" sz="1400" dirty="0"/>
              <a:t>; </a:t>
            </a:r>
          </a:p>
        </p:txBody>
      </p:sp>
      <p:pic>
        <p:nvPicPr>
          <p:cNvPr id="4098" name="Picture 2"/>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5081339" y="4581128"/>
            <a:ext cx="3667125"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79512" y="2130781"/>
            <a:ext cx="4392488" cy="2931580"/>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400" dirty="0" smtClean="0"/>
              <a:t>Draw the monomer </a:t>
            </a:r>
            <a:r>
              <a:rPr lang="el-GR" sz="1400" dirty="0" smtClean="0">
                <a:cs typeface="Arial"/>
              </a:rPr>
              <a:t>α</a:t>
            </a:r>
            <a:r>
              <a:rPr lang="en-GB" sz="1400" dirty="0" smtClean="0">
                <a:cs typeface="Arial"/>
              </a:rPr>
              <a:t>-glucose:</a:t>
            </a:r>
          </a:p>
          <a:p>
            <a:r>
              <a:rPr lang="en-GB" sz="1400" dirty="0" smtClean="0">
                <a:cs typeface="Arial"/>
              </a:rPr>
              <a:t>(use the diagram to explain how β glucose varies) </a:t>
            </a:r>
          </a:p>
          <a:p>
            <a:endParaRPr lang="en-GB" sz="1400" dirty="0">
              <a:cs typeface="Arial"/>
            </a:endParaRPr>
          </a:p>
          <a:p>
            <a:endParaRPr lang="en-GB" sz="1400" dirty="0" smtClean="0">
              <a:cs typeface="Arial"/>
            </a:endParaRPr>
          </a:p>
          <a:p>
            <a:endParaRPr lang="en-GB" sz="1400" dirty="0">
              <a:cs typeface="Arial"/>
            </a:endParaRPr>
          </a:p>
          <a:p>
            <a:endParaRPr lang="en-GB" sz="1400" dirty="0" smtClean="0">
              <a:cs typeface="Arial"/>
            </a:endParaRPr>
          </a:p>
          <a:p>
            <a:r>
              <a:rPr lang="en-GB" sz="1400" dirty="0" smtClean="0">
                <a:cs typeface="Arial"/>
              </a:rPr>
              <a:t>Draw the structure of ribose and explain what this sugar is used for:</a:t>
            </a:r>
          </a:p>
          <a:p>
            <a:endParaRPr lang="en-GB" sz="1600" dirty="0"/>
          </a:p>
        </p:txBody>
      </p:sp>
      <p:sp>
        <p:nvSpPr>
          <p:cNvPr id="10" name="TextBox 9"/>
          <p:cNvSpPr txBox="1"/>
          <p:nvPr/>
        </p:nvSpPr>
        <p:spPr>
          <a:xfrm>
            <a:off x="179512" y="5249332"/>
            <a:ext cx="4392488" cy="1420027"/>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400" dirty="0" smtClean="0"/>
              <a:t>What elements are needed to construct carbohydrates?</a:t>
            </a:r>
          </a:p>
          <a:p>
            <a:endParaRPr lang="en-GB" sz="1400" dirty="0" smtClean="0"/>
          </a:p>
          <a:p>
            <a:r>
              <a:rPr lang="en-GB" sz="1400" dirty="0" smtClean="0"/>
              <a:t>Give the general names for a 3,5 and 6 carbon sugar and give a specific example of each.</a:t>
            </a:r>
            <a:endParaRPr lang="en-GB" sz="1400" dirty="0"/>
          </a:p>
        </p:txBody>
      </p:sp>
      <p:sp>
        <p:nvSpPr>
          <p:cNvPr id="6" name="Footer Placeholder 5"/>
          <p:cNvSpPr>
            <a:spLocks noGrp="1"/>
          </p:cNvSpPr>
          <p:nvPr>
            <p:ph type="ftr" sz="quarter" idx="11"/>
          </p:nvPr>
        </p:nvSpPr>
        <p:spPr/>
        <p:txBody>
          <a:bodyPr/>
          <a:lstStyle/>
          <a:p>
            <a:r>
              <a:rPr lang="en-US" smtClean="0"/>
              <a:t>S. Preston</a:t>
            </a:r>
            <a:endParaRPr lang="en-US"/>
          </a:p>
        </p:txBody>
      </p:sp>
    </p:spTree>
    <p:extLst>
      <p:ext uri="{BB962C8B-B14F-4D97-AF65-F5344CB8AC3E}">
        <p14:creationId xmlns:p14="http://schemas.microsoft.com/office/powerpoint/2010/main" val="187849663"/>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2: Section 2: Biological Molecules</a:t>
            </a:r>
            <a:endParaRPr lang="en-GB" b="1" dirty="0">
              <a:latin typeface="Arial" pitchFamily="34" charset="0"/>
              <a:cs typeface="Arial" pitchFamily="34" charset="0"/>
            </a:endParaRPr>
          </a:p>
        </p:txBody>
      </p:sp>
      <p:sp>
        <p:nvSpPr>
          <p:cNvPr id="7" name="TextBox 6"/>
          <p:cNvSpPr txBox="1"/>
          <p:nvPr/>
        </p:nvSpPr>
        <p:spPr>
          <a:xfrm>
            <a:off x="179512" y="788511"/>
            <a:ext cx="5436000" cy="76944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600" dirty="0" smtClean="0"/>
              <a:t>2.1.2 Carbohydrates – disaccharides:</a:t>
            </a:r>
          </a:p>
          <a:p>
            <a:r>
              <a:rPr lang="en-GB" sz="1400" dirty="0" smtClean="0"/>
              <a:t>How are monosaccharaides linked together to form disaccharides?</a:t>
            </a:r>
            <a:endParaRPr lang="en-GB" sz="1400" dirty="0" smtClean="0">
              <a:latin typeface="Arial"/>
              <a:cs typeface="Arial"/>
            </a:endParaRPr>
          </a:p>
          <a:p>
            <a:endParaRPr lang="en-GB" sz="1400" dirty="0" smtClean="0">
              <a:latin typeface="Arial"/>
              <a:cs typeface="Arial"/>
            </a:endParaRPr>
          </a:p>
        </p:txBody>
      </p:sp>
      <p:sp>
        <p:nvSpPr>
          <p:cNvPr id="2" name="TextBox 1"/>
          <p:cNvSpPr txBox="1"/>
          <p:nvPr/>
        </p:nvSpPr>
        <p:spPr>
          <a:xfrm>
            <a:off x="5796136" y="788511"/>
            <a:ext cx="3168352" cy="975378"/>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Key words:</a:t>
            </a:r>
          </a:p>
          <a:p>
            <a:r>
              <a:rPr lang="en-GB" sz="1400" dirty="0" smtClean="0"/>
              <a:t>condensation; </a:t>
            </a:r>
            <a:r>
              <a:rPr lang="en-GB" sz="1400" dirty="0"/>
              <a:t>disaccharide</a:t>
            </a:r>
            <a:r>
              <a:rPr lang="en-GB" sz="1400" dirty="0" smtClean="0"/>
              <a:t>;  </a:t>
            </a:r>
            <a:r>
              <a:rPr lang="en-GB" sz="1400" dirty="0"/>
              <a:t>glycosidic bond</a:t>
            </a:r>
            <a:r>
              <a:rPr lang="en-GB" sz="1400" dirty="0" smtClean="0"/>
              <a:t>; maltose; fructose; sucrose; non-reducing sugars; hydrolysis</a:t>
            </a:r>
            <a:endParaRPr lang="en-GB" sz="1400" dirty="0"/>
          </a:p>
          <a:p>
            <a:endParaRPr lang="en-GB" sz="1400" dirty="0"/>
          </a:p>
        </p:txBody>
      </p:sp>
      <p:sp>
        <p:nvSpPr>
          <p:cNvPr id="3" name="TextBox 2"/>
          <p:cNvSpPr txBox="1"/>
          <p:nvPr/>
        </p:nvSpPr>
        <p:spPr>
          <a:xfrm>
            <a:off x="5796136" y="1880309"/>
            <a:ext cx="3204136" cy="280076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400" dirty="0" smtClean="0"/>
              <a:t>Glucose links to glucose to form:</a:t>
            </a:r>
          </a:p>
          <a:p>
            <a:endParaRPr lang="en-GB" sz="1400" dirty="0" smtClean="0"/>
          </a:p>
          <a:p>
            <a:endParaRPr lang="en-GB" sz="1400" dirty="0" smtClean="0"/>
          </a:p>
          <a:p>
            <a:r>
              <a:rPr lang="en-GB" sz="1400" dirty="0" smtClean="0"/>
              <a:t>Glucose links to fructose to form:</a:t>
            </a:r>
          </a:p>
          <a:p>
            <a:endParaRPr lang="en-GB" sz="1400" dirty="0"/>
          </a:p>
          <a:p>
            <a:endParaRPr lang="en-GB" sz="1400" dirty="0" smtClean="0"/>
          </a:p>
          <a:p>
            <a:r>
              <a:rPr lang="en-GB" sz="1400" dirty="0" smtClean="0"/>
              <a:t>All monosaccharides but not all        disaccharides are reducing sugars.  Which disaccharides are these</a:t>
            </a:r>
            <a:r>
              <a:rPr lang="en-GB" sz="1600" dirty="0" smtClean="0"/>
              <a:t>?</a:t>
            </a:r>
          </a:p>
          <a:p>
            <a:endParaRPr lang="en-GB" sz="1600" dirty="0" smtClean="0"/>
          </a:p>
          <a:p>
            <a:endParaRPr lang="en-GB" sz="1600" dirty="0" smtClean="0"/>
          </a:p>
          <a:p>
            <a:endParaRPr lang="en-GB" sz="1600" dirty="0"/>
          </a:p>
        </p:txBody>
      </p:sp>
      <p:sp>
        <p:nvSpPr>
          <p:cNvPr id="5" name="TextBox 4"/>
          <p:cNvSpPr txBox="1"/>
          <p:nvPr/>
        </p:nvSpPr>
        <p:spPr>
          <a:xfrm>
            <a:off x="179512" y="1763889"/>
            <a:ext cx="5436000" cy="4833464"/>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Draw the formation of maltose, name the bond formed and the type of reaction:</a:t>
            </a:r>
          </a:p>
          <a:p>
            <a:endParaRPr lang="en-GB" sz="1600" dirty="0"/>
          </a:p>
          <a:p>
            <a:endParaRPr lang="en-GB" sz="1600" dirty="0" smtClean="0"/>
          </a:p>
          <a:p>
            <a:endParaRPr lang="en-GB" sz="1600" dirty="0"/>
          </a:p>
          <a:p>
            <a:endParaRPr lang="en-GB" sz="1600" dirty="0" smtClean="0"/>
          </a:p>
          <a:p>
            <a:endParaRPr lang="en-GB" sz="1600" dirty="0" smtClean="0"/>
          </a:p>
          <a:p>
            <a:endParaRPr lang="en-GB" sz="1600" dirty="0" smtClean="0"/>
          </a:p>
          <a:p>
            <a:endParaRPr lang="en-GB" sz="1600" dirty="0"/>
          </a:p>
          <a:p>
            <a:r>
              <a:rPr lang="en-GB" sz="1600" dirty="0" smtClean="0"/>
              <a:t>Draw the breaking of sucrose and name the type of reaction:</a:t>
            </a:r>
          </a:p>
          <a:p>
            <a:endParaRPr lang="en-GB" sz="1600" dirty="0"/>
          </a:p>
          <a:p>
            <a:endParaRPr lang="en-GB" sz="1600" dirty="0" smtClean="0"/>
          </a:p>
          <a:p>
            <a:endParaRPr lang="en-GB" sz="1600" dirty="0" smtClean="0"/>
          </a:p>
          <a:p>
            <a:endParaRPr lang="en-GB" sz="1600" dirty="0"/>
          </a:p>
          <a:p>
            <a:endParaRPr lang="en-GB" sz="1600" dirty="0" smtClean="0"/>
          </a:p>
          <a:p>
            <a:endParaRPr lang="en-GB" sz="1600" dirty="0"/>
          </a:p>
          <a:p>
            <a:endParaRPr lang="en-GB" sz="1600" dirty="0"/>
          </a:p>
        </p:txBody>
      </p:sp>
      <p:sp>
        <p:nvSpPr>
          <p:cNvPr id="6" name="TextBox 5"/>
          <p:cNvSpPr txBox="1"/>
          <p:nvPr/>
        </p:nvSpPr>
        <p:spPr>
          <a:xfrm>
            <a:off x="5796136" y="4303889"/>
            <a:ext cx="3168352" cy="2293463"/>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400" dirty="0" smtClean="0"/>
              <a:t>Give the functions of the following disaccharides:</a:t>
            </a:r>
          </a:p>
          <a:p>
            <a:r>
              <a:rPr lang="en-GB" sz="1400" dirty="0" smtClean="0"/>
              <a:t>Maltose:</a:t>
            </a:r>
          </a:p>
          <a:p>
            <a:endParaRPr lang="en-GB" sz="1400" dirty="0"/>
          </a:p>
          <a:p>
            <a:r>
              <a:rPr lang="en-GB" sz="1400" dirty="0" smtClean="0"/>
              <a:t>Sucrose:</a:t>
            </a:r>
          </a:p>
          <a:p>
            <a:endParaRPr lang="en-GB" sz="1400" dirty="0"/>
          </a:p>
          <a:p>
            <a:r>
              <a:rPr lang="en-GB" sz="1400" dirty="0" smtClean="0"/>
              <a:t>Lactose:</a:t>
            </a:r>
            <a:endParaRPr lang="en-GB" sz="1400" dirty="0"/>
          </a:p>
        </p:txBody>
      </p:sp>
    </p:spTree>
    <p:extLst>
      <p:ext uri="{BB962C8B-B14F-4D97-AF65-F5344CB8AC3E}">
        <p14:creationId xmlns:p14="http://schemas.microsoft.com/office/powerpoint/2010/main" val="2599790087"/>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2: Section 2: Biological Molecules</a:t>
            </a:r>
            <a:endParaRPr lang="en-GB" b="1" dirty="0">
              <a:latin typeface="Arial" pitchFamily="34" charset="0"/>
              <a:cs typeface="Arial" pitchFamily="34" charset="0"/>
            </a:endParaRPr>
          </a:p>
        </p:txBody>
      </p:sp>
      <p:sp>
        <p:nvSpPr>
          <p:cNvPr id="7" name="TextBox 6"/>
          <p:cNvSpPr txBox="1"/>
          <p:nvPr/>
        </p:nvSpPr>
        <p:spPr>
          <a:xfrm>
            <a:off x="179512" y="663222"/>
            <a:ext cx="5436000" cy="98488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400" dirty="0" smtClean="0"/>
              <a:t>2.1.2 Carbohydrates – polysaccharides:</a:t>
            </a:r>
          </a:p>
          <a:p>
            <a:r>
              <a:rPr lang="en-GB" sz="1400" dirty="0" smtClean="0"/>
              <a:t>How are monosaccharaides linked together to form polysaccharides?</a:t>
            </a:r>
          </a:p>
          <a:p>
            <a:r>
              <a:rPr lang="en-GB" sz="1400" dirty="0" smtClean="0">
                <a:cs typeface="Arial"/>
              </a:rPr>
              <a:t>Where do you find these polysaccharides and what are their functions?  How does their structure relate to their function?</a:t>
            </a:r>
          </a:p>
        </p:txBody>
      </p:sp>
      <p:sp>
        <p:nvSpPr>
          <p:cNvPr id="2" name="TextBox 1"/>
          <p:cNvSpPr txBox="1"/>
          <p:nvPr/>
        </p:nvSpPr>
        <p:spPr>
          <a:xfrm>
            <a:off x="5796136" y="663222"/>
            <a:ext cx="3168352" cy="1439334"/>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Key words:</a:t>
            </a:r>
          </a:p>
          <a:p>
            <a:r>
              <a:rPr lang="en-GB" sz="1400" dirty="0" smtClean="0"/>
              <a:t>cellulose; condensation; glycogen; </a:t>
            </a:r>
            <a:r>
              <a:rPr lang="en-GB" sz="1400" dirty="0"/>
              <a:t>glycosidic bond</a:t>
            </a:r>
            <a:r>
              <a:rPr lang="en-GB" sz="1400" dirty="0" smtClean="0"/>
              <a:t>; </a:t>
            </a:r>
            <a:r>
              <a:rPr lang="en-GB" sz="1400" dirty="0"/>
              <a:t>iodine/KI test;</a:t>
            </a:r>
            <a:r>
              <a:rPr lang="en-GB" sz="1400" dirty="0" smtClean="0"/>
              <a:t> polymers; polysaccharide; starch</a:t>
            </a:r>
            <a:r>
              <a:rPr lang="en-GB" sz="1400" dirty="0"/>
              <a:t>; </a:t>
            </a:r>
            <a:r>
              <a:rPr lang="en-GB" sz="1400" dirty="0" smtClean="0"/>
              <a:t>glycogen; starch; amylose, amylopectin, fibrils; micro fibrils.</a:t>
            </a:r>
            <a:endParaRPr lang="en-GB" sz="1400" dirty="0"/>
          </a:p>
          <a:p>
            <a:endParaRPr lang="en-GB" sz="1400" dirty="0"/>
          </a:p>
        </p:txBody>
      </p:sp>
      <p:sp>
        <p:nvSpPr>
          <p:cNvPr id="3" name="TextBox 2"/>
          <p:cNvSpPr txBox="1"/>
          <p:nvPr/>
        </p:nvSpPr>
        <p:spPr>
          <a:xfrm>
            <a:off x="5796136" y="2229556"/>
            <a:ext cx="3204136" cy="440120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400" dirty="0" smtClean="0"/>
              <a:t>Which carbohydrate is made up from a combination of these 2 polysaccharides?</a:t>
            </a:r>
          </a:p>
          <a:p>
            <a:endParaRPr lang="en-GB" sz="1600" dirty="0"/>
          </a:p>
          <a:p>
            <a:endParaRPr lang="en-GB" sz="1600" dirty="0" smtClean="0"/>
          </a:p>
          <a:p>
            <a:endParaRPr lang="en-GB" sz="1600" dirty="0"/>
          </a:p>
          <a:p>
            <a:endParaRPr lang="en-GB" sz="1600" dirty="0" smtClean="0"/>
          </a:p>
          <a:p>
            <a:endParaRPr lang="en-GB" sz="1600" dirty="0"/>
          </a:p>
          <a:p>
            <a:endParaRPr lang="en-GB" sz="1600" dirty="0" smtClean="0"/>
          </a:p>
          <a:p>
            <a:endParaRPr lang="en-GB" sz="1600" dirty="0"/>
          </a:p>
          <a:p>
            <a:r>
              <a:rPr lang="en-GB" sz="1400" dirty="0" smtClean="0"/>
              <a:t>What bonds are found in:</a:t>
            </a:r>
          </a:p>
          <a:p>
            <a:r>
              <a:rPr lang="en-GB" sz="1400" dirty="0" smtClean="0"/>
              <a:t>Amylose</a:t>
            </a:r>
          </a:p>
          <a:p>
            <a:r>
              <a:rPr lang="en-GB" sz="1400" dirty="0" smtClean="0"/>
              <a:t>Amylopectin:</a:t>
            </a:r>
          </a:p>
          <a:p>
            <a:endParaRPr lang="en-GB" sz="1400" dirty="0"/>
          </a:p>
          <a:p>
            <a:r>
              <a:rPr lang="en-GB" sz="1400" dirty="0" smtClean="0"/>
              <a:t>How do you test for this carbohydrate?</a:t>
            </a:r>
          </a:p>
          <a:p>
            <a:endParaRPr lang="en-GB" sz="1400" dirty="0"/>
          </a:p>
          <a:p>
            <a:endParaRPr lang="en-GB" sz="1400" dirty="0" smtClean="0"/>
          </a:p>
          <a:p>
            <a:r>
              <a:rPr lang="en-GB" sz="1400" dirty="0" smtClean="0"/>
              <a:t>How is its structure related to its function?</a:t>
            </a:r>
          </a:p>
          <a:p>
            <a:r>
              <a:rPr lang="en-GB" sz="1400" dirty="0"/>
              <a:t>I</a:t>
            </a:r>
          </a:p>
        </p:txBody>
      </p:sp>
      <p:sp>
        <p:nvSpPr>
          <p:cNvPr id="5" name="TextBox 4"/>
          <p:cNvSpPr txBox="1"/>
          <p:nvPr/>
        </p:nvSpPr>
        <p:spPr>
          <a:xfrm>
            <a:off x="179512" y="1820333"/>
            <a:ext cx="5436000" cy="4777020"/>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400" dirty="0" smtClean="0"/>
              <a:t>If the carbohydrate on the left is amylopectin what is the carbohydrate on the right?</a:t>
            </a:r>
          </a:p>
          <a:p>
            <a:r>
              <a:rPr lang="en-GB" sz="1400" dirty="0"/>
              <a:t>	</a:t>
            </a:r>
            <a:r>
              <a:rPr lang="en-GB" sz="1400" dirty="0" smtClean="0"/>
              <a:t>				Explain how you know.</a:t>
            </a:r>
          </a:p>
          <a:p>
            <a:endParaRPr lang="en-GB" sz="1400" dirty="0"/>
          </a:p>
          <a:p>
            <a:r>
              <a:rPr lang="en-GB" sz="1400" dirty="0" smtClean="0"/>
              <a:t>					Where do you find this carbohydrate?</a:t>
            </a:r>
          </a:p>
          <a:p>
            <a:endParaRPr lang="en-GB" sz="1400" dirty="0"/>
          </a:p>
          <a:p>
            <a:r>
              <a:rPr lang="en-GB" sz="1400" dirty="0" smtClean="0"/>
              <a:t>					How does its structure support its 						function?</a:t>
            </a:r>
          </a:p>
          <a:p>
            <a:endParaRPr lang="en-GB" sz="1400" dirty="0"/>
          </a:p>
          <a:p>
            <a:r>
              <a:rPr lang="en-GB" sz="1400" dirty="0" smtClean="0"/>
              <a:t>Which carbohydrate is this?</a:t>
            </a:r>
          </a:p>
          <a:p>
            <a:endParaRPr lang="en-GB" sz="1400" dirty="0"/>
          </a:p>
          <a:p>
            <a:endParaRPr lang="en-GB" sz="1400" dirty="0" smtClean="0"/>
          </a:p>
          <a:p>
            <a:r>
              <a:rPr lang="en-GB" sz="1400" dirty="0" smtClean="0"/>
              <a:t>Describe the glycosidic bonds:</a:t>
            </a:r>
          </a:p>
          <a:p>
            <a:endParaRPr lang="en-GB" sz="1400" dirty="0"/>
          </a:p>
          <a:p>
            <a:endParaRPr lang="en-GB" sz="1400" dirty="0" smtClean="0"/>
          </a:p>
          <a:p>
            <a:r>
              <a:rPr lang="en-GB" sz="1400" dirty="0" smtClean="0"/>
              <a:t>Explain how </a:t>
            </a:r>
            <a:r>
              <a:rPr lang="en-GB" sz="1400" dirty="0" err="1" smtClean="0"/>
              <a:t>microfibrils</a:t>
            </a:r>
            <a:r>
              <a:rPr lang="en-GB" sz="1400" dirty="0" smtClean="0"/>
              <a:t> are </a:t>
            </a:r>
          </a:p>
          <a:p>
            <a:r>
              <a:rPr lang="en-GB" sz="1400" dirty="0" smtClean="0"/>
              <a:t>formed:</a:t>
            </a:r>
          </a:p>
          <a:p>
            <a:endParaRPr lang="en-GB" sz="1400" dirty="0"/>
          </a:p>
          <a:p>
            <a:endParaRPr lang="en-GB" sz="1400" dirty="0" smtClean="0"/>
          </a:p>
          <a:p>
            <a:r>
              <a:rPr lang="en-GB" sz="1400" dirty="0" smtClean="0"/>
              <a:t>What is the function of this polysaccharide?</a:t>
            </a:r>
          </a:p>
          <a:p>
            <a:r>
              <a:rPr lang="en-GB" sz="1400" dirty="0" smtClean="0"/>
              <a:t>Describe 2 properties that is has:</a:t>
            </a:r>
          </a:p>
          <a:p>
            <a:endParaRPr lang="en-GB" sz="1400" dirty="0"/>
          </a:p>
          <a:p>
            <a:endParaRPr lang="en-GB" sz="1400" dirty="0"/>
          </a:p>
        </p:txBody>
      </p:sp>
      <p:pic>
        <p:nvPicPr>
          <p:cNvPr id="9" name="Picture 8" descr="Screen Shot 2016-04-16 at 08.16.15.png"/>
          <p:cNvPicPr>
            <a:picLocks noChangeAspect="1"/>
          </p:cNvPicPr>
          <p:nvPr/>
        </p:nvPicPr>
        <p:blipFill>
          <a:blip r:embed="rId2">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val="0"/>
              </a:ext>
            </a:extLst>
          </a:blip>
          <a:stretch>
            <a:fillRect/>
          </a:stretch>
        </p:blipFill>
        <p:spPr>
          <a:xfrm>
            <a:off x="6120691" y="2737555"/>
            <a:ext cx="2241433" cy="1495778"/>
          </a:xfrm>
          <a:prstGeom prst="rect">
            <a:avLst/>
          </a:prstGeom>
        </p:spPr>
      </p:pic>
      <p:pic>
        <p:nvPicPr>
          <p:cNvPr id="10" name="Picture 9" descr="Screen Shot 2016-04-16 at 08.26.48.png"/>
          <p:cNvPicPr>
            <a:picLocks noChangeAspect="1"/>
          </p:cNvPicPr>
          <p:nvPr/>
        </p:nvPicPr>
        <p:blipFill>
          <a:blip r:embed="rId4">
            <a:extLst>
              <a:ext uri="{BEBA8EAE-BF5A-486C-A8C5-ECC9F3942E4B}">
                <a14:imgProps xmlns:a14="http://schemas.microsoft.com/office/drawing/2010/main">
                  <a14:imgLayer r:embed="rId5">
                    <a14:imgEffect>
                      <a14:sharpenSoften amount="100000"/>
                    </a14:imgEffect>
                  </a14:imgLayer>
                </a14:imgProps>
              </a:ext>
              <a:ext uri="{28A0092B-C50C-407E-A947-70E740481C1C}">
                <a14:useLocalDpi xmlns:a14="http://schemas.microsoft.com/office/drawing/2010/main" val="0"/>
              </a:ext>
            </a:extLst>
          </a:blip>
          <a:stretch>
            <a:fillRect/>
          </a:stretch>
        </p:blipFill>
        <p:spPr>
          <a:xfrm>
            <a:off x="313958" y="2420906"/>
            <a:ext cx="2083532" cy="1026668"/>
          </a:xfrm>
          <a:prstGeom prst="rect">
            <a:avLst/>
          </a:prstGeom>
        </p:spPr>
      </p:pic>
      <p:pic>
        <p:nvPicPr>
          <p:cNvPr id="11" name="Picture 10" descr="Screen Shot 2016-04-16 at 08.30.44.png"/>
          <p:cNvPicPr>
            <a:picLocks noChangeAspect="1"/>
          </p:cNvPicPr>
          <p:nvPr/>
        </p:nvPicPr>
        <p:blipFill>
          <a:blip r:embed="rId6">
            <a:extLst>
              <a:ext uri="{BEBA8EAE-BF5A-486C-A8C5-ECC9F3942E4B}">
                <a14:imgProps xmlns:a14="http://schemas.microsoft.com/office/drawing/2010/main">
                  <a14:imgLayer r:embed="rId7">
                    <a14:imgEffect>
                      <a14:sharpenSoften amount="100000"/>
                    </a14:imgEffect>
                  </a14:imgLayer>
                </a14:imgProps>
              </a:ext>
              <a:ext uri="{28A0092B-C50C-407E-A947-70E740481C1C}">
                <a14:useLocalDpi xmlns:a14="http://schemas.microsoft.com/office/drawing/2010/main" val="0"/>
              </a:ext>
            </a:extLst>
          </a:blip>
          <a:stretch>
            <a:fillRect/>
          </a:stretch>
        </p:blipFill>
        <p:spPr>
          <a:xfrm>
            <a:off x="2621822" y="3669978"/>
            <a:ext cx="2893795" cy="2146391"/>
          </a:xfrm>
          <a:prstGeom prst="rect">
            <a:avLst/>
          </a:prstGeom>
        </p:spPr>
      </p:pic>
      <p:sp>
        <p:nvSpPr>
          <p:cNvPr id="6" name="Footer Placeholder 5"/>
          <p:cNvSpPr>
            <a:spLocks noGrp="1"/>
          </p:cNvSpPr>
          <p:nvPr>
            <p:ph type="ftr" sz="quarter" idx="11"/>
          </p:nvPr>
        </p:nvSpPr>
        <p:spPr/>
        <p:txBody>
          <a:bodyPr/>
          <a:lstStyle/>
          <a:p>
            <a:r>
              <a:rPr lang="en-US" smtClean="0"/>
              <a:t>S. Preston</a:t>
            </a:r>
            <a:endParaRPr lang="en-US"/>
          </a:p>
        </p:txBody>
      </p:sp>
    </p:spTree>
    <p:extLst>
      <p:ext uri="{BB962C8B-B14F-4D97-AF65-F5344CB8AC3E}">
        <p14:creationId xmlns:p14="http://schemas.microsoft.com/office/powerpoint/2010/main" val="2412070136"/>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2: Section 2: Biological Molecules</a:t>
            </a:r>
            <a:endParaRPr lang="en-GB" b="1" dirty="0">
              <a:latin typeface="Arial" pitchFamily="34" charset="0"/>
              <a:cs typeface="Arial" pitchFamily="34" charset="0"/>
            </a:endParaRPr>
          </a:p>
        </p:txBody>
      </p:sp>
      <p:sp>
        <p:nvSpPr>
          <p:cNvPr id="7" name="TextBox 6"/>
          <p:cNvSpPr txBox="1"/>
          <p:nvPr/>
        </p:nvSpPr>
        <p:spPr>
          <a:xfrm>
            <a:off x="179512" y="663222"/>
            <a:ext cx="4248472" cy="138499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400" dirty="0" smtClean="0"/>
              <a:t>2.1.2 Lipids</a:t>
            </a:r>
          </a:p>
          <a:p>
            <a:r>
              <a:rPr lang="en-GB" sz="1400" dirty="0" smtClean="0">
                <a:cs typeface="Arial"/>
              </a:rPr>
              <a:t>Know about the structure of phospholipids and triglycerides and understand why they are referred to as macromolecules rather than polymers.  Understand how their structure and that of cholesterol relates to their functions.</a:t>
            </a:r>
          </a:p>
        </p:txBody>
      </p:sp>
      <p:sp>
        <p:nvSpPr>
          <p:cNvPr id="2" name="TextBox 1"/>
          <p:cNvSpPr txBox="1"/>
          <p:nvPr/>
        </p:nvSpPr>
        <p:spPr>
          <a:xfrm>
            <a:off x="4628444" y="663222"/>
            <a:ext cx="4336044" cy="1128889"/>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Key words:</a:t>
            </a:r>
          </a:p>
          <a:p>
            <a:r>
              <a:rPr lang="en-GB" sz="1400" dirty="0" smtClean="0"/>
              <a:t>Fatty acid; ester bond; glycerol;  hydrolysis; condensation;  triglyceride; saturated; unsaturated; phospholipid; cholesterol; hydrophobic; hydrophilic.</a:t>
            </a:r>
            <a:endParaRPr lang="en-GB" sz="1400" dirty="0"/>
          </a:p>
        </p:txBody>
      </p:sp>
      <p:sp>
        <p:nvSpPr>
          <p:cNvPr id="12" name="TextBox 11"/>
          <p:cNvSpPr txBox="1"/>
          <p:nvPr/>
        </p:nvSpPr>
        <p:spPr>
          <a:xfrm>
            <a:off x="179512" y="2132856"/>
            <a:ext cx="4248472" cy="2376123"/>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400" dirty="0" smtClean="0"/>
              <a:t>Draw a diagram to show the formation of triglycerides and name the type of reaction:</a:t>
            </a:r>
          </a:p>
          <a:p>
            <a:endParaRPr lang="en-GB" sz="1400" dirty="0"/>
          </a:p>
          <a:p>
            <a:endParaRPr lang="en-GB" sz="1400" dirty="0" smtClean="0"/>
          </a:p>
          <a:p>
            <a:endParaRPr lang="en-GB" sz="1400" dirty="0"/>
          </a:p>
          <a:p>
            <a:endParaRPr lang="en-GB" sz="1400" dirty="0" smtClean="0"/>
          </a:p>
          <a:p>
            <a:endParaRPr lang="en-GB" sz="1400" dirty="0"/>
          </a:p>
          <a:p>
            <a:endParaRPr lang="en-GB" sz="1400" dirty="0" smtClean="0"/>
          </a:p>
          <a:p>
            <a:endParaRPr lang="en-GB" sz="1400" dirty="0"/>
          </a:p>
          <a:p>
            <a:endParaRPr lang="en-GB" sz="1400" dirty="0" smtClean="0"/>
          </a:p>
        </p:txBody>
      </p:sp>
      <p:sp>
        <p:nvSpPr>
          <p:cNvPr id="13" name="TextBox 12"/>
          <p:cNvSpPr txBox="1"/>
          <p:nvPr/>
        </p:nvSpPr>
        <p:spPr>
          <a:xfrm>
            <a:off x="4628444" y="1892224"/>
            <a:ext cx="4404441" cy="1483860"/>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400" dirty="0" smtClean="0"/>
              <a:t>Draw and label the structure of a phospholipid.</a:t>
            </a:r>
          </a:p>
          <a:p>
            <a:r>
              <a:rPr lang="en-GB" sz="1400" dirty="0" smtClean="0"/>
              <a:t>Indicate hydrophilic and hydrophobic sections.</a:t>
            </a:r>
            <a:endParaRPr lang="en-GB" sz="1400" dirty="0"/>
          </a:p>
        </p:txBody>
      </p:sp>
      <p:sp>
        <p:nvSpPr>
          <p:cNvPr id="14" name="TextBox 13"/>
          <p:cNvSpPr txBox="1"/>
          <p:nvPr/>
        </p:nvSpPr>
        <p:spPr>
          <a:xfrm>
            <a:off x="4628444" y="3503083"/>
            <a:ext cx="4404441" cy="1487579"/>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400" dirty="0"/>
              <a:t>What is the test for </a:t>
            </a:r>
            <a:r>
              <a:rPr lang="en-GB" sz="1400" dirty="0" smtClean="0"/>
              <a:t>lipids, </a:t>
            </a:r>
            <a:r>
              <a:rPr lang="en-GB" sz="1400" dirty="0"/>
              <a:t>and what results would you expect</a:t>
            </a:r>
            <a:r>
              <a:rPr lang="en-GB" sz="1400" dirty="0" smtClean="0"/>
              <a:t>?</a:t>
            </a:r>
          </a:p>
          <a:p>
            <a:endParaRPr lang="en-GB" sz="1400" dirty="0"/>
          </a:p>
          <a:p>
            <a:r>
              <a:rPr lang="en-GB" sz="1400" dirty="0" smtClean="0"/>
              <a:t>Compare the energy content of carbohydrates compared to lipids and give examples when each would be used.</a:t>
            </a:r>
            <a:endParaRPr lang="en-GB" sz="1400" dirty="0"/>
          </a:p>
        </p:txBody>
      </p:sp>
      <p:sp>
        <p:nvSpPr>
          <p:cNvPr id="15" name="TextBox 14"/>
          <p:cNvSpPr txBox="1"/>
          <p:nvPr/>
        </p:nvSpPr>
        <p:spPr>
          <a:xfrm>
            <a:off x="179512" y="4608861"/>
            <a:ext cx="4248472" cy="1988491"/>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400" dirty="0" smtClean="0"/>
              <a:t>What are the roles of lipids in the body?</a:t>
            </a:r>
          </a:p>
          <a:p>
            <a:endParaRPr lang="en-GB" sz="1400" dirty="0"/>
          </a:p>
          <a:p>
            <a:endParaRPr lang="en-GB" sz="1400" dirty="0" smtClean="0"/>
          </a:p>
          <a:p>
            <a:r>
              <a:rPr lang="en-GB" sz="1400" dirty="0" smtClean="0"/>
              <a:t>Draw a sketch and describe the shape of cholesterol:</a:t>
            </a:r>
          </a:p>
          <a:p>
            <a:endParaRPr lang="en-GB" sz="1400" dirty="0"/>
          </a:p>
          <a:p>
            <a:endParaRPr lang="en-GB" sz="1400" dirty="0" smtClean="0"/>
          </a:p>
          <a:p>
            <a:endParaRPr lang="en-GB" sz="1400" dirty="0"/>
          </a:p>
          <a:p>
            <a:r>
              <a:rPr lang="en-GB" sz="1400" dirty="0" smtClean="0"/>
              <a:t>Give 2 roles for cholesterol in the body:</a:t>
            </a:r>
          </a:p>
          <a:p>
            <a:endParaRPr lang="en-GB" sz="1400" dirty="0"/>
          </a:p>
          <a:p>
            <a:endParaRPr lang="en-GB" sz="1600" dirty="0" smtClean="0"/>
          </a:p>
          <a:p>
            <a:endParaRPr lang="en-GB" sz="1600" dirty="0"/>
          </a:p>
        </p:txBody>
      </p:sp>
      <p:sp>
        <p:nvSpPr>
          <p:cNvPr id="16" name="TextBox 15"/>
          <p:cNvSpPr txBox="1"/>
          <p:nvPr/>
        </p:nvSpPr>
        <p:spPr>
          <a:xfrm>
            <a:off x="4628444" y="5143062"/>
            <a:ext cx="4404441" cy="1606137"/>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400" dirty="0" smtClean="0"/>
              <a:t>Draw a diagram to show a saturated and unsaturated fatty acid.  </a:t>
            </a:r>
            <a:endParaRPr lang="en-GB" sz="1400" dirty="0"/>
          </a:p>
          <a:p>
            <a:endParaRPr lang="en-GB" sz="1400" dirty="0" smtClean="0"/>
          </a:p>
          <a:p>
            <a:endParaRPr lang="en-GB" sz="1400" dirty="0" smtClean="0"/>
          </a:p>
          <a:p>
            <a:r>
              <a:rPr lang="en-GB" sz="1400" dirty="0" smtClean="0"/>
              <a:t>Explain how the presence of these will affect the properties of the lipid:</a:t>
            </a:r>
            <a:endParaRPr lang="en-GB" sz="1400" dirty="0"/>
          </a:p>
        </p:txBody>
      </p:sp>
      <p:sp>
        <p:nvSpPr>
          <p:cNvPr id="3" name="Footer Placeholder 2"/>
          <p:cNvSpPr>
            <a:spLocks noGrp="1"/>
          </p:cNvSpPr>
          <p:nvPr>
            <p:ph type="ftr" sz="quarter" idx="11"/>
          </p:nvPr>
        </p:nvSpPr>
        <p:spPr/>
        <p:txBody>
          <a:bodyPr/>
          <a:lstStyle/>
          <a:p>
            <a:r>
              <a:rPr lang="en-US" smtClean="0"/>
              <a:t>S. Preston</a:t>
            </a:r>
            <a:endParaRPr lang="en-US"/>
          </a:p>
        </p:txBody>
      </p:sp>
    </p:spTree>
    <p:extLst>
      <p:ext uri="{BB962C8B-B14F-4D97-AF65-F5344CB8AC3E}">
        <p14:creationId xmlns:p14="http://schemas.microsoft.com/office/powerpoint/2010/main" val="353638301"/>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139952" y="2533981"/>
            <a:ext cx="4821529" cy="4063371"/>
          </a:xfrm>
          <a:prstGeom prst="rect">
            <a:avLst/>
          </a:prstGeom>
          <a:noFill/>
        </p:spPr>
        <p:style>
          <a:lnRef idx="2">
            <a:schemeClr val="dk1"/>
          </a:lnRef>
          <a:fillRef idx="1">
            <a:schemeClr val="lt1"/>
          </a:fillRef>
          <a:effectRef idx="0">
            <a:schemeClr val="dk1"/>
          </a:effectRef>
          <a:fontRef idx="minor">
            <a:schemeClr val="dk1"/>
          </a:fontRef>
        </p:style>
        <p:txBody>
          <a:bodyPr wrap="square" rtlCol="0">
            <a:noAutofit/>
          </a:bodyPr>
          <a:lstStyle/>
          <a:p>
            <a:r>
              <a:rPr lang="en-GB" sz="1400" dirty="0" smtClean="0"/>
              <a:t>Label the diagram to show the formation of a dipeptide:</a:t>
            </a:r>
            <a:endParaRPr lang="en-GB" sz="1400" dirty="0"/>
          </a:p>
        </p:txBody>
      </p:sp>
      <p:sp>
        <p:nvSpPr>
          <p:cNvPr id="4" name="TextBox 3"/>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latin typeface="Arial" pitchFamily="34" charset="0"/>
                <a:cs typeface="Arial" pitchFamily="34" charset="0"/>
              </a:rPr>
              <a:t>Module 2: Section 2: Biological Molecules</a:t>
            </a:r>
          </a:p>
        </p:txBody>
      </p:sp>
      <p:sp>
        <p:nvSpPr>
          <p:cNvPr id="7" name="TextBox 6"/>
          <p:cNvSpPr txBox="1"/>
          <p:nvPr/>
        </p:nvSpPr>
        <p:spPr>
          <a:xfrm>
            <a:off x="179512" y="788511"/>
            <a:ext cx="5436000" cy="1613906"/>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400" dirty="0" smtClean="0"/>
              <a:t>2.1.2 Proteins:</a:t>
            </a:r>
          </a:p>
          <a:p>
            <a:r>
              <a:rPr lang="en-GB" sz="1400" dirty="0" smtClean="0"/>
              <a:t>How are amino acids linked to for polypeptides – the primary structure of proteins?</a:t>
            </a:r>
          </a:p>
          <a:p>
            <a:r>
              <a:rPr lang="en-GB" sz="1400" dirty="0" smtClean="0"/>
              <a:t>How are polypeptides arranged to form the secondary structure and then the tertiary structure of a protein?</a:t>
            </a:r>
          </a:p>
          <a:p>
            <a:r>
              <a:rPr lang="en-GB" sz="1400" dirty="0" smtClean="0"/>
              <a:t>How is the quaternary structure of a protein formed?</a:t>
            </a:r>
          </a:p>
          <a:p>
            <a:r>
              <a:rPr lang="en-GB" sz="1400" dirty="0" smtClean="0"/>
              <a:t>How are proteins identified?</a:t>
            </a:r>
          </a:p>
        </p:txBody>
      </p:sp>
      <p:sp>
        <p:nvSpPr>
          <p:cNvPr id="2" name="TextBox 1"/>
          <p:cNvSpPr txBox="1"/>
          <p:nvPr/>
        </p:nvSpPr>
        <p:spPr>
          <a:xfrm>
            <a:off x="5796136" y="788510"/>
            <a:ext cx="3168352" cy="1613907"/>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Key words: </a:t>
            </a:r>
            <a:r>
              <a:rPr lang="en-GB" sz="1400" dirty="0" smtClean="0"/>
              <a:t>alpha-helix; amino </a:t>
            </a:r>
            <a:r>
              <a:rPr lang="en-GB" sz="1400" dirty="0"/>
              <a:t>acid</a:t>
            </a:r>
            <a:r>
              <a:rPr lang="en-GB" sz="1400" dirty="0" smtClean="0"/>
              <a:t>; </a:t>
            </a:r>
            <a:r>
              <a:rPr lang="el-GR" sz="1400" dirty="0" smtClean="0">
                <a:latin typeface="Arial"/>
                <a:cs typeface="Arial"/>
              </a:rPr>
              <a:t>β</a:t>
            </a:r>
            <a:r>
              <a:rPr lang="en-GB" sz="1400" dirty="0" smtClean="0">
                <a:latin typeface="Arial"/>
                <a:cs typeface="Arial"/>
              </a:rPr>
              <a:t>-pleated sheet;</a:t>
            </a:r>
            <a:r>
              <a:rPr lang="en-GB" sz="1400" dirty="0" smtClean="0"/>
              <a:t> </a:t>
            </a:r>
            <a:r>
              <a:rPr lang="en-GB" sz="1400" dirty="0"/>
              <a:t>biuret test;</a:t>
            </a:r>
            <a:r>
              <a:rPr lang="en-GB" sz="1400" dirty="0" smtClean="0"/>
              <a:t> </a:t>
            </a:r>
            <a:r>
              <a:rPr lang="en-GB" sz="1400" dirty="0"/>
              <a:t>dipeptide</a:t>
            </a:r>
            <a:r>
              <a:rPr lang="en-GB" sz="1400" dirty="0" smtClean="0"/>
              <a:t>; disulphide bonds; ionic bonds; hydrogen bonds; </a:t>
            </a:r>
            <a:r>
              <a:rPr lang="en-GB" sz="1400" dirty="0"/>
              <a:t>peptide bond</a:t>
            </a:r>
            <a:r>
              <a:rPr lang="en-GB" sz="1400" dirty="0" smtClean="0"/>
              <a:t>; polymerisation; </a:t>
            </a:r>
            <a:r>
              <a:rPr lang="en-GB" sz="1400" dirty="0"/>
              <a:t>polypeptide; primary structure; protein</a:t>
            </a:r>
            <a:r>
              <a:rPr lang="en-GB" sz="1400" dirty="0" smtClean="0"/>
              <a:t>; quaternary structure; </a:t>
            </a:r>
            <a:r>
              <a:rPr lang="en-GB" sz="1400" dirty="0"/>
              <a:t>secondary structure; tertiary structure;</a:t>
            </a:r>
            <a:r>
              <a:rPr lang="en-GB" sz="1400" dirty="0" smtClean="0"/>
              <a:t> </a:t>
            </a:r>
            <a:endParaRPr lang="en-GB" sz="1400" dirty="0"/>
          </a:p>
        </p:txBody>
      </p:sp>
      <p:sp>
        <p:nvSpPr>
          <p:cNvPr id="3" name="TextBox 2"/>
          <p:cNvSpPr txBox="1"/>
          <p:nvPr/>
        </p:nvSpPr>
        <p:spPr>
          <a:xfrm>
            <a:off x="196235" y="2533981"/>
            <a:ext cx="3727693" cy="1868686"/>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400" dirty="0" smtClean="0"/>
              <a:t>Draw and label an amino acid:</a:t>
            </a:r>
          </a:p>
          <a:p>
            <a:endParaRPr lang="en-GB" sz="1400" dirty="0"/>
          </a:p>
          <a:p>
            <a:endParaRPr lang="en-GB" sz="1400" dirty="0" smtClean="0"/>
          </a:p>
          <a:p>
            <a:endParaRPr lang="en-GB" sz="1400" dirty="0"/>
          </a:p>
          <a:p>
            <a:endParaRPr lang="en-GB" sz="1400" dirty="0" smtClean="0"/>
          </a:p>
          <a:p>
            <a:r>
              <a:rPr lang="en-GB" sz="1400" dirty="0" smtClean="0"/>
              <a:t>How many different amino acids are there and how do they vary?</a:t>
            </a:r>
          </a:p>
          <a:p>
            <a:endParaRPr lang="en-GB" sz="1600" dirty="0"/>
          </a:p>
          <a:p>
            <a:endParaRPr lang="en-GB" sz="1600" dirty="0" smtClean="0"/>
          </a:p>
          <a:p>
            <a:endParaRPr lang="en-GB" sz="1600" dirty="0"/>
          </a:p>
          <a:p>
            <a:endParaRPr lang="en-GB" sz="1600" dirty="0"/>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3968" y="3645024"/>
            <a:ext cx="4581525" cy="267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196235" y="4535249"/>
            <a:ext cx="3727693" cy="206210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400" dirty="0" smtClean="0"/>
              <a:t>What is the test for proteins and what results would you expect?</a:t>
            </a:r>
          </a:p>
          <a:p>
            <a:endParaRPr lang="en-GB" sz="1600" dirty="0"/>
          </a:p>
          <a:p>
            <a:endParaRPr lang="en-GB" sz="1600" dirty="0" smtClean="0"/>
          </a:p>
          <a:p>
            <a:endParaRPr lang="en-GB" sz="1600" dirty="0"/>
          </a:p>
          <a:p>
            <a:endParaRPr lang="en-GB" sz="1600" dirty="0" smtClean="0"/>
          </a:p>
          <a:p>
            <a:endParaRPr lang="en-GB" sz="1600" dirty="0"/>
          </a:p>
          <a:p>
            <a:endParaRPr lang="en-GB" sz="1600" dirty="0"/>
          </a:p>
        </p:txBody>
      </p:sp>
      <p:sp>
        <p:nvSpPr>
          <p:cNvPr id="6" name="Footer Placeholder 5"/>
          <p:cNvSpPr>
            <a:spLocks noGrp="1"/>
          </p:cNvSpPr>
          <p:nvPr>
            <p:ph type="ftr" sz="quarter" idx="11"/>
          </p:nvPr>
        </p:nvSpPr>
        <p:spPr/>
        <p:txBody>
          <a:bodyPr/>
          <a:lstStyle/>
          <a:p>
            <a:r>
              <a:rPr lang="en-US" smtClean="0"/>
              <a:t>S. Preston</a:t>
            </a:r>
            <a:endParaRPr lang="en-US"/>
          </a:p>
        </p:txBody>
      </p:sp>
    </p:spTree>
    <p:extLst>
      <p:ext uri="{BB962C8B-B14F-4D97-AF65-F5344CB8AC3E}">
        <p14:creationId xmlns:p14="http://schemas.microsoft.com/office/powerpoint/2010/main" val="4119419777"/>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419872" y="2862064"/>
            <a:ext cx="2592288" cy="3735288"/>
          </a:xfrm>
          <a:prstGeom prst="rect">
            <a:avLst/>
          </a:prstGeom>
          <a:noFill/>
        </p:spPr>
        <p:style>
          <a:lnRef idx="2">
            <a:schemeClr val="dk1"/>
          </a:lnRef>
          <a:fillRef idx="1">
            <a:schemeClr val="lt1"/>
          </a:fillRef>
          <a:effectRef idx="0">
            <a:schemeClr val="dk1"/>
          </a:effectRef>
          <a:fontRef idx="minor">
            <a:schemeClr val="dk1"/>
          </a:fontRef>
        </p:style>
        <p:txBody>
          <a:bodyPr wrap="square" rtlCol="0">
            <a:noAutofit/>
          </a:bodyPr>
          <a:lstStyle/>
          <a:p>
            <a:r>
              <a:rPr lang="en-GB" sz="1400" dirty="0" smtClean="0"/>
              <a:t>Draw the tertiary structure of a protein:</a:t>
            </a:r>
          </a:p>
          <a:p>
            <a:endParaRPr lang="en-GB" sz="1400" dirty="0"/>
          </a:p>
          <a:p>
            <a:endParaRPr lang="en-GB" sz="1400" dirty="0" smtClean="0"/>
          </a:p>
          <a:p>
            <a:endParaRPr lang="en-GB" sz="1400" dirty="0"/>
          </a:p>
          <a:p>
            <a:endParaRPr lang="en-GB" sz="1400" dirty="0" smtClean="0"/>
          </a:p>
          <a:p>
            <a:endParaRPr lang="en-GB" sz="1400" dirty="0"/>
          </a:p>
          <a:p>
            <a:endParaRPr lang="en-GB" sz="1400" dirty="0" smtClean="0"/>
          </a:p>
          <a:p>
            <a:endParaRPr lang="en-GB" sz="1400" dirty="0"/>
          </a:p>
          <a:p>
            <a:endParaRPr lang="en-GB" sz="1400" dirty="0" smtClean="0"/>
          </a:p>
          <a:p>
            <a:endParaRPr lang="en-GB" sz="1400" dirty="0"/>
          </a:p>
          <a:p>
            <a:endParaRPr lang="en-GB" sz="1400" dirty="0" smtClean="0"/>
          </a:p>
          <a:p>
            <a:endParaRPr lang="en-GB" sz="1400" dirty="0"/>
          </a:p>
          <a:p>
            <a:endParaRPr lang="en-GB" sz="1400" dirty="0" smtClean="0"/>
          </a:p>
          <a:p>
            <a:r>
              <a:rPr lang="en-GB" sz="1400" dirty="0" smtClean="0"/>
              <a:t>Name all 4 bonds that maintain this structure:</a:t>
            </a:r>
            <a:endParaRPr lang="en-GB" sz="1400" dirty="0"/>
          </a:p>
        </p:txBody>
      </p:sp>
      <p:sp>
        <p:nvSpPr>
          <p:cNvPr id="4" name="TextBox 3"/>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latin typeface="Arial" pitchFamily="34" charset="0"/>
                <a:cs typeface="Arial" pitchFamily="34" charset="0"/>
              </a:rPr>
              <a:t>Module 2: Section 2: Biological Molecules</a:t>
            </a:r>
          </a:p>
        </p:txBody>
      </p:sp>
      <p:sp>
        <p:nvSpPr>
          <p:cNvPr id="7" name="TextBox 6"/>
          <p:cNvSpPr txBox="1"/>
          <p:nvPr/>
        </p:nvSpPr>
        <p:spPr>
          <a:xfrm>
            <a:off x="179512" y="788511"/>
            <a:ext cx="5436000" cy="1848400"/>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2.1.2 Proteins:</a:t>
            </a:r>
          </a:p>
          <a:p>
            <a:r>
              <a:rPr lang="en-GB" sz="1400" dirty="0" smtClean="0"/>
              <a:t>How are amino acids linked to for polypeptides – the primary structure of proteins?</a:t>
            </a:r>
          </a:p>
          <a:p>
            <a:r>
              <a:rPr lang="en-GB" sz="1400" dirty="0" smtClean="0"/>
              <a:t>How are polypeptides arranged to form the secondary structure and then the tertiary structure of a protein?</a:t>
            </a:r>
          </a:p>
          <a:p>
            <a:r>
              <a:rPr lang="en-GB" sz="1400" dirty="0" smtClean="0"/>
              <a:t>How is the quaternary structure of a protein formed?</a:t>
            </a:r>
          </a:p>
          <a:p>
            <a:r>
              <a:rPr lang="en-GB" sz="1400" dirty="0" smtClean="0"/>
              <a:t>How are proteins identified?</a:t>
            </a:r>
          </a:p>
        </p:txBody>
      </p:sp>
      <p:sp>
        <p:nvSpPr>
          <p:cNvPr id="2" name="TextBox 1"/>
          <p:cNvSpPr txBox="1"/>
          <p:nvPr/>
        </p:nvSpPr>
        <p:spPr>
          <a:xfrm>
            <a:off x="5796136" y="788510"/>
            <a:ext cx="3168352" cy="1848401"/>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Key words: </a:t>
            </a:r>
            <a:r>
              <a:rPr lang="en-GB" sz="1400" dirty="0" smtClean="0"/>
              <a:t>alpha-helix; amino </a:t>
            </a:r>
            <a:r>
              <a:rPr lang="en-GB" sz="1400" dirty="0"/>
              <a:t>acid</a:t>
            </a:r>
            <a:r>
              <a:rPr lang="en-GB" sz="1400" dirty="0" smtClean="0"/>
              <a:t>; </a:t>
            </a:r>
            <a:r>
              <a:rPr lang="el-GR" sz="1400" dirty="0" smtClean="0">
                <a:latin typeface="Arial"/>
                <a:cs typeface="Arial"/>
              </a:rPr>
              <a:t>β</a:t>
            </a:r>
            <a:r>
              <a:rPr lang="en-GB" sz="1400" dirty="0" smtClean="0">
                <a:latin typeface="Arial"/>
                <a:cs typeface="Arial"/>
              </a:rPr>
              <a:t>-pleated sheet;</a:t>
            </a:r>
            <a:r>
              <a:rPr lang="en-GB" sz="1400" dirty="0" smtClean="0"/>
              <a:t> </a:t>
            </a:r>
            <a:r>
              <a:rPr lang="en-GB" sz="1400" dirty="0"/>
              <a:t>biuret test;</a:t>
            </a:r>
            <a:r>
              <a:rPr lang="en-GB" sz="1400" dirty="0" smtClean="0"/>
              <a:t> </a:t>
            </a:r>
            <a:r>
              <a:rPr lang="en-GB" sz="1400" dirty="0"/>
              <a:t>dipeptide</a:t>
            </a:r>
            <a:r>
              <a:rPr lang="en-GB" sz="1400" dirty="0" smtClean="0"/>
              <a:t>; disulphide bonds; ionic bonds; hydrogen bonds; </a:t>
            </a:r>
            <a:r>
              <a:rPr lang="en-GB" sz="1400" dirty="0"/>
              <a:t>peptide bond</a:t>
            </a:r>
            <a:r>
              <a:rPr lang="en-GB" sz="1400" dirty="0" smtClean="0"/>
              <a:t>; polymerisation; </a:t>
            </a:r>
            <a:r>
              <a:rPr lang="en-GB" sz="1400" dirty="0"/>
              <a:t>polypeptide; primary structure; protein</a:t>
            </a:r>
            <a:r>
              <a:rPr lang="en-GB" sz="1400" dirty="0" smtClean="0"/>
              <a:t>; quaternary structure; </a:t>
            </a:r>
            <a:r>
              <a:rPr lang="en-GB" sz="1400" dirty="0"/>
              <a:t>secondary structure; tertiary structure;</a:t>
            </a:r>
            <a:r>
              <a:rPr lang="en-GB" sz="1400" dirty="0" smtClean="0"/>
              <a:t> </a:t>
            </a:r>
            <a:endParaRPr lang="en-GB" sz="1400" dirty="0"/>
          </a:p>
        </p:txBody>
      </p:sp>
      <p:sp>
        <p:nvSpPr>
          <p:cNvPr id="3" name="TextBox 2"/>
          <p:cNvSpPr txBox="1"/>
          <p:nvPr/>
        </p:nvSpPr>
        <p:spPr>
          <a:xfrm>
            <a:off x="196235" y="2862064"/>
            <a:ext cx="3079621" cy="1548000"/>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400" dirty="0" smtClean="0"/>
              <a:t>Draw the primary structure of a protein and highlight and name the bond.</a:t>
            </a:r>
            <a:endParaRPr lang="en-GB" sz="1400" dirty="0"/>
          </a:p>
          <a:p>
            <a:endParaRPr lang="en-GB" sz="1600" dirty="0" smtClean="0"/>
          </a:p>
          <a:p>
            <a:endParaRPr lang="en-GB" sz="1600" dirty="0"/>
          </a:p>
          <a:p>
            <a:endParaRPr lang="en-GB" sz="1600" dirty="0"/>
          </a:p>
        </p:txBody>
      </p:sp>
      <p:sp>
        <p:nvSpPr>
          <p:cNvPr id="9" name="TextBox 8"/>
          <p:cNvSpPr txBox="1"/>
          <p:nvPr/>
        </p:nvSpPr>
        <p:spPr>
          <a:xfrm>
            <a:off x="196235" y="4535249"/>
            <a:ext cx="3079621" cy="218521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400" dirty="0" smtClean="0"/>
              <a:t>Draw </a:t>
            </a:r>
            <a:r>
              <a:rPr lang="en-GB" sz="1400" dirty="0"/>
              <a:t>2</a:t>
            </a:r>
            <a:r>
              <a:rPr lang="en-GB" sz="1400" dirty="0" smtClean="0"/>
              <a:t> secondary structures of a protein:</a:t>
            </a:r>
          </a:p>
          <a:p>
            <a:endParaRPr lang="en-GB" sz="1600" dirty="0"/>
          </a:p>
          <a:p>
            <a:endParaRPr lang="en-GB" sz="1600" dirty="0" smtClean="0"/>
          </a:p>
          <a:p>
            <a:endParaRPr lang="en-GB" sz="1600" dirty="0"/>
          </a:p>
          <a:p>
            <a:endParaRPr lang="en-GB" sz="1600" dirty="0" smtClean="0"/>
          </a:p>
          <a:p>
            <a:r>
              <a:rPr lang="en-GB" sz="1400" dirty="0" smtClean="0"/>
              <a:t>What bonds maintain this structure and between which groups are they found?</a:t>
            </a:r>
            <a:endParaRPr lang="en-GB" sz="1400" dirty="0"/>
          </a:p>
          <a:p>
            <a:endParaRPr lang="en-GB" sz="1600" dirty="0"/>
          </a:p>
        </p:txBody>
      </p:sp>
      <p:sp>
        <p:nvSpPr>
          <p:cNvPr id="10" name="TextBox 9"/>
          <p:cNvSpPr txBox="1"/>
          <p:nvPr/>
        </p:nvSpPr>
        <p:spPr>
          <a:xfrm>
            <a:off x="6156176" y="2852936"/>
            <a:ext cx="2808000" cy="3735288"/>
          </a:xfrm>
          <a:prstGeom prst="rect">
            <a:avLst/>
          </a:prstGeom>
          <a:noFill/>
        </p:spPr>
        <p:style>
          <a:lnRef idx="2">
            <a:schemeClr val="dk1"/>
          </a:lnRef>
          <a:fillRef idx="1">
            <a:schemeClr val="lt1"/>
          </a:fillRef>
          <a:effectRef idx="0">
            <a:schemeClr val="dk1"/>
          </a:effectRef>
          <a:fontRef idx="minor">
            <a:schemeClr val="dk1"/>
          </a:fontRef>
        </p:style>
        <p:txBody>
          <a:bodyPr wrap="square" rtlCol="0">
            <a:noAutofit/>
          </a:bodyPr>
          <a:lstStyle/>
          <a:p>
            <a:r>
              <a:rPr lang="en-GB" sz="1400" dirty="0" smtClean="0"/>
              <a:t>Draw the quaternary structure of a protein:</a:t>
            </a:r>
          </a:p>
          <a:p>
            <a:endParaRPr lang="en-GB" sz="1400" dirty="0"/>
          </a:p>
          <a:p>
            <a:endParaRPr lang="en-GB" sz="1400" dirty="0" smtClean="0"/>
          </a:p>
          <a:p>
            <a:endParaRPr lang="en-GB" sz="1400" dirty="0"/>
          </a:p>
          <a:p>
            <a:endParaRPr lang="en-GB" sz="1400" dirty="0" smtClean="0"/>
          </a:p>
          <a:p>
            <a:endParaRPr lang="en-GB" sz="1400" dirty="0"/>
          </a:p>
          <a:p>
            <a:endParaRPr lang="en-GB" sz="1400" dirty="0" smtClean="0"/>
          </a:p>
          <a:p>
            <a:endParaRPr lang="en-GB" sz="1400" dirty="0"/>
          </a:p>
          <a:p>
            <a:endParaRPr lang="en-GB" sz="1400" dirty="0" smtClean="0"/>
          </a:p>
          <a:p>
            <a:endParaRPr lang="en-GB" sz="1400" dirty="0"/>
          </a:p>
          <a:p>
            <a:endParaRPr lang="en-GB" sz="1400" dirty="0" smtClean="0"/>
          </a:p>
          <a:p>
            <a:endParaRPr lang="en-GB" sz="1400" dirty="0"/>
          </a:p>
          <a:p>
            <a:endParaRPr lang="en-GB" sz="1400" dirty="0" smtClean="0"/>
          </a:p>
          <a:p>
            <a:r>
              <a:rPr lang="en-GB" sz="1400" dirty="0" smtClean="0"/>
              <a:t>Give 2 examples of proteins which show quaternary structure:</a:t>
            </a:r>
            <a:endParaRPr lang="en-GB" sz="1400" dirty="0"/>
          </a:p>
        </p:txBody>
      </p:sp>
      <p:sp>
        <p:nvSpPr>
          <p:cNvPr id="6" name="Footer Placeholder 5"/>
          <p:cNvSpPr>
            <a:spLocks noGrp="1"/>
          </p:cNvSpPr>
          <p:nvPr>
            <p:ph type="ftr" sz="quarter" idx="11"/>
          </p:nvPr>
        </p:nvSpPr>
        <p:spPr/>
        <p:txBody>
          <a:bodyPr/>
          <a:lstStyle/>
          <a:p>
            <a:r>
              <a:rPr lang="en-US" smtClean="0"/>
              <a:t>S. Preston</a:t>
            </a:r>
            <a:endParaRPr lang="en-US"/>
          </a:p>
        </p:txBody>
      </p:sp>
    </p:spTree>
    <p:extLst>
      <p:ext uri="{BB962C8B-B14F-4D97-AF65-F5344CB8AC3E}">
        <p14:creationId xmlns:p14="http://schemas.microsoft.com/office/powerpoint/2010/main" val="2538432548"/>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latin typeface="Arial" pitchFamily="34" charset="0"/>
                <a:cs typeface="Arial" pitchFamily="34" charset="0"/>
              </a:rPr>
              <a:t>Module 2: Section 2: Biological Molecules</a:t>
            </a:r>
          </a:p>
        </p:txBody>
      </p:sp>
      <p:sp>
        <p:nvSpPr>
          <p:cNvPr id="7" name="TextBox 6"/>
          <p:cNvSpPr txBox="1"/>
          <p:nvPr/>
        </p:nvSpPr>
        <p:spPr>
          <a:xfrm>
            <a:off x="179512" y="609882"/>
            <a:ext cx="5436000" cy="1172933"/>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2.1.2 Proteins: </a:t>
            </a:r>
          </a:p>
          <a:p>
            <a:r>
              <a:rPr lang="en-GB" sz="1400" dirty="0" smtClean="0"/>
              <a:t>Be able to distinguish between a simple and a conjugated protein.</a:t>
            </a:r>
          </a:p>
          <a:p>
            <a:r>
              <a:rPr lang="en-GB" sz="1400" dirty="0" smtClean="0"/>
              <a:t>Know that proteins can be classed as fibrous or globular proteins according to their 3D structure;</a:t>
            </a:r>
          </a:p>
          <a:p>
            <a:r>
              <a:rPr lang="en-GB" sz="1400" dirty="0" smtClean="0"/>
              <a:t>Know the properties and functions of both fibrous and globular proteins.</a:t>
            </a:r>
          </a:p>
          <a:p>
            <a:endParaRPr lang="en-GB" sz="1400" dirty="0" smtClean="0"/>
          </a:p>
        </p:txBody>
      </p:sp>
      <p:sp>
        <p:nvSpPr>
          <p:cNvPr id="2" name="TextBox 1"/>
          <p:cNvSpPr txBox="1"/>
          <p:nvPr/>
        </p:nvSpPr>
        <p:spPr>
          <a:xfrm>
            <a:off x="5796136" y="609882"/>
            <a:ext cx="3168352" cy="904823"/>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Key words: </a:t>
            </a:r>
            <a:r>
              <a:rPr lang="en-GB" sz="1400" dirty="0" smtClean="0"/>
              <a:t>Fibrous; globular; conjugated protein; simple protein</a:t>
            </a:r>
            <a:r>
              <a:rPr lang="en-GB" sz="1600" dirty="0" smtClean="0"/>
              <a:t>; </a:t>
            </a:r>
            <a:r>
              <a:rPr lang="en-GB" sz="1400" dirty="0" smtClean="0"/>
              <a:t>prosthetic group;</a:t>
            </a:r>
            <a:endParaRPr lang="en-GB" sz="1400" dirty="0"/>
          </a:p>
        </p:txBody>
      </p:sp>
      <p:sp>
        <p:nvSpPr>
          <p:cNvPr id="3" name="TextBox 2"/>
          <p:cNvSpPr txBox="1"/>
          <p:nvPr/>
        </p:nvSpPr>
        <p:spPr>
          <a:xfrm>
            <a:off x="179512" y="1826179"/>
            <a:ext cx="5436000" cy="2589769"/>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400" dirty="0" smtClean="0"/>
              <a:t>Simple proteins only contain amino acids in their structure.</a:t>
            </a:r>
          </a:p>
          <a:p>
            <a:r>
              <a:rPr lang="en-GB" sz="1400" dirty="0" smtClean="0"/>
              <a:t>Name this protein:</a:t>
            </a:r>
          </a:p>
          <a:p>
            <a:endParaRPr lang="en-GB" sz="1400" dirty="0"/>
          </a:p>
          <a:p>
            <a:r>
              <a:rPr lang="en-GB" sz="1400" dirty="0" smtClean="0"/>
              <a:t>Why is it described as a </a:t>
            </a:r>
          </a:p>
          <a:p>
            <a:r>
              <a:rPr lang="en-GB" sz="1400" dirty="0" smtClean="0"/>
              <a:t>Globular protein?</a:t>
            </a:r>
          </a:p>
          <a:p>
            <a:endParaRPr lang="en-GB" sz="1400" dirty="0"/>
          </a:p>
          <a:p>
            <a:endParaRPr lang="en-GB" sz="1400" dirty="0" smtClean="0"/>
          </a:p>
          <a:p>
            <a:r>
              <a:rPr lang="en-GB" sz="1400" dirty="0" smtClean="0"/>
              <a:t>Why would it be classed as</a:t>
            </a:r>
          </a:p>
          <a:p>
            <a:r>
              <a:rPr lang="en-GB" sz="1400" dirty="0" smtClean="0"/>
              <a:t>a conjugated protein?</a:t>
            </a:r>
          </a:p>
          <a:p>
            <a:endParaRPr lang="en-GB" sz="1400" dirty="0"/>
          </a:p>
        </p:txBody>
      </p:sp>
      <p:pic>
        <p:nvPicPr>
          <p:cNvPr id="6" name="Picture 5" descr="Screen Shot 2016-04-16 at 20.06.09.png"/>
          <p:cNvPicPr>
            <a:picLocks noChangeAspect="1"/>
          </p:cNvPicPr>
          <p:nvPr/>
        </p:nvPicPr>
        <p:blipFill>
          <a:blip r:embed="rId2">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val="0"/>
              </a:ext>
            </a:extLst>
          </a:blip>
          <a:stretch>
            <a:fillRect/>
          </a:stretch>
        </p:blipFill>
        <p:spPr>
          <a:xfrm>
            <a:off x="2976372" y="2089096"/>
            <a:ext cx="2512140" cy="2214444"/>
          </a:xfrm>
          <a:prstGeom prst="rect">
            <a:avLst/>
          </a:prstGeom>
        </p:spPr>
      </p:pic>
      <p:graphicFrame>
        <p:nvGraphicFramePr>
          <p:cNvPr id="8" name="Table 7"/>
          <p:cNvGraphicFramePr>
            <a:graphicFrameLocks noGrp="1"/>
          </p:cNvGraphicFramePr>
          <p:nvPr>
            <p:extLst>
              <p:ext uri="{D42A27DB-BD31-4B8C-83A1-F6EECF244321}">
                <p14:modId xmlns:p14="http://schemas.microsoft.com/office/powerpoint/2010/main" val="2161729079"/>
              </p:ext>
            </p:extLst>
          </p:nvPr>
        </p:nvGraphicFramePr>
        <p:xfrm>
          <a:off x="5796136" y="2492675"/>
          <a:ext cx="3273782" cy="4063999"/>
        </p:xfrm>
        <a:graphic>
          <a:graphicData uri="http://schemas.openxmlformats.org/drawingml/2006/table">
            <a:tbl>
              <a:tblPr firstRow="1" bandRow="1">
                <a:tableStyleId>{5C22544A-7EE6-4342-B048-85BDC9FD1C3A}</a:tableStyleId>
              </a:tblPr>
              <a:tblGrid>
                <a:gridCol w="2077864"/>
                <a:gridCol w="597959"/>
                <a:gridCol w="597959"/>
              </a:tblGrid>
              <a:tr h="370840">
                <a:tc>
                  <a:txBody>
                    <a:bodyPr/>
                    <a:lstStyle/>
                    <a:p>
                      <a:r>
                        <a:rPr lang="en-US" sz="1400" dirty="0" smtClean="0">
                          <a:solidFill>
                            <a:schemeClr val="tx1"/>
                          </a:solidFill>
                        </a:rPr>
                        <a:t>Feature</a:t>
                      </a:r>
                      <a:endParaRPr lang="en-US" sz="14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r>
                        <a:rPr lang="en-US" sz="1400" dirty="0" smtClean="0">
                          <a:solidFill>
                            <a:schemeClr val="tx1"/>
                          </a:solidFill>
                        </a:rPr>
                        <a:t>Fib</a:t>
                      </a:r>
                      <a:endParaRPr lang="en-US" sz="14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r>
                        <a:rPr lang="en-US" sz="1400" dirty="0" err="1" smtClean="0">
                          <a:solidFill>
                            <a:schemeClr val="tx1"/>
                          </a:solidFill>
                        </a:rPr>
                        <a:t>Glo</a:t>
                      </a:r>
                      <a:endParaRPr lang="en-US" sz="14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r>
                        <a:rPr lang="en-US" sz="1400" dirty="0" smtClean="0">
                          <a:solidFill>
                            <a:schemeClr val="tx1"/>
                          </a:solidFill>
                        </a:rPr>
                        <a:t>Formed</a:t>
                      </a:r>
                      <a:r>
                        <a:rPr lang="en-US" sz="1400" baseline="0" dirty="0" smtClean="0">
                          <a:solidFill>
                            <a:schemeClr val="tx1"/>
                          </a:solidFill>
                        </a:rPr>
                        <a:t> of long narrow parallel chains of polypeptides</a:t>
                      </a:r>
                      <a:endParaRPr lang="en-US" sz="14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4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4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r>
                        <a:rPr lang="en-US" sz="1400" dirty="0" smtClean="0">
                          <a:solidFill>
                            <a:schemeClr val="tx1"/>
                          </a:solidFill>
                        </a:rPr>
                        <a:t>Hydrophilic R groups are facing outwards</a:t>
                      </a:r>
                      <a:endParaRPr lang="en-US" sz="14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4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4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r>
                        <a:rPr lang="en-US" sz="1400" dirty="0" smtClean="0">
                          <a:solidFill>
                            <a:schemeClr val="tx1"/>
                          </a:solidFill>
                        </a:rPr>
                        <a:t>Irregula</a:t>
                      </a:r>
                      <a:r>
                        <a:rPr lang="en-US" sz="1400" baseline="0" dirty="0" smtClean="0">
                          <a:solidFill>
                            <a:schemeClr val="tx1"/>
                          </a:solidFill>
                        </a:rPr>
                        <a:t>r amino acid sequences</a:t>
                      </a:r>
                      <a:endParaRPr lang="en-US" sz="14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4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4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r>
                        <a:rPr lang="en-US" sz="1400" dirty="0" smtClean="0">
                          <a:solidFill>
                            <a:schemeClr val="tx1"/>
                          </a:solidFill>
                        </a:rPr>
                        <a:t>Well developed tertiary structure</a:t>
                      </a:r>
                      <a:endParaRPr lang="en-US" sz="14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40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4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r>
                        <a:rPr lang="en-US" sz="1400" dirty="0" smtClean="0">
                          <a:solidFill>
                            <a:schemeClr val="tx1"/>
                          </a:solidFill>
                        </a:rPr>
                        <a:t>Little tertiary structure</a:t>
                      </a:r>
                      <a:endParaRPr lang="en-US" sz="14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4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4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r>
                        <a:rPr lang="en-US" sz="1400" dirty="0" smtClean="0">
                          <a:solidFill>
                            <a:schemeClr val="tx1"/>
                          </a:solidFill>
                        </a:rPr>
                        <a:t>Keratin, elastin</a:t>
                      </a:r>
                      <a:r>
                        <a:rPr lang="en-US" sz="1400" baseline="0" dirty="0" smtClean="0">
                          <a:solidFill>
                            <a:schemeClr val="tx1"/>
                          </a:solidFill>
                        </a:rPr>
                        <a:t> and collagen are examples</a:t>
                      </a:r>
                      <a:endParaRPr lang="en-US" sz="14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4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4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r>
                        <a:rPr lang="en-US" sz="1400" dirty="0" smtClean="0">
                          <a:solidFill>
                            <a:schemeClr val="tx1"/>
                          </a:solidFill>
                        </a:rPr>
                        <a:t>Antibodies, enzymes and plasma proteins </a:t>
                      </a:r>
                      <a:endParaRPr lang="en-US" sz="14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4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4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bl>
          </a:graphicData>
        </a:graphic>
      </p:graphicFrame>
      <p:sp>
        <p:nvSpPr>
          <p:cNvPr id="11" name="TextBox 10"/>
          <p:cNvSpPr txBox="1"/>
          <p:nvPr/>
        </p:nvSpPr>
        <p:spPr>
          <a:xfrm>
            <a:off x="5796136" y="1718732"/>
            <a:ext cx="3168352" cy="738664"/>
          </a:xfrm>
          <a:prstGeom prst="rect">
            <a:avLst/>
          </a:prstGeom>
          <a:noFill/>
          <a:ln w="25400">
            <a:solidFill>
              <a:schemeClr val="tx1"/>
            </a:solidFill>
          </a:ln>
        </p:spPr>
        <p:txBody>
          <a:bodyPr wrap="square" rtlCol="0">
            <a:spAutoFit/>
          </a:bodyPr>
          <a:lstStyle/>
          <a:p>
            <a:r>
              <a:rPr lang="en-US" sz="1400" dirty="0" smtClean="0"/>
              <a:t>Complete the table to show whether this is a feature of fibrous or globular proteins.</a:t>
            </a:r>
          </a:p>
        </p:txBody>
      </p:sp>
      <p:graphicFrame>
        <p:nvGraphicFramePr>
          <p:cNvPr id="12" name="Table 11"/>
          <p:cNvGraphicFramePr>
            <a:graphicFrameLocks noGrp="1"/>
          </p:cNvGraphicFramePr>
          <p:nvPr>
            <p:extLst>
              <p:ext uri="{D42A27DB-BD31-4B8C-83A1-F6EECF244321}">
                <p14:modId xmlns:p14="http://schemas.microsoft.com/office/powerpoint/2010/main" val="1100054147"/>
              </p:ext>
            </p:extLst>
          </p:nvPr>
        </p:nvGraphicFramePr>
        <p:xfrm>
          <a:off x="208628" y="4469587"/>
          <a:ext cx="5535488" cy="2225040"/>
        </p:xfrm>
        <a:graphic>
          <a:graphicData uri="http://schemas.openxmlformats.org/drawingml/2006/table">
            <a:tbl>
              <a:tblPr firstRow="1" bandRow="1">
                <a:tableStyleId>{5C22544A-7EE6-4342-B048-85BDC9FD1C3A}</a:tableStyleId>
              </a:tblPr>
              <a:tblGrid>
                <a:gridCol w="688321"/>
                <a:gridCol w="2079423"/>
                <a:gridCol w="672244"/>
                <a:gridCol w="2095500"/>
              </a:tblGrid>
              <a:tr h="370840">
                <a:tc>
                  <a:txBody>
                    <a:bodyPr/>
                    <a:lstStyle/>
                    <a:p>
                      <a:r>
                        <a:rPr lang="en-US" sz="1200" dirty="0" smtClean="0">
                          <a:solidFill>
                            <a:srgbClr val="000000"/>
                          </a:solidFill>
                        </a:rPr>
                        <a:t>Anion</a:t>
                      </a:r>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r>
                        <a:rPr lang="en-US" sz="1200" dirty="0" smtClean="0">
                          <a:solidFill>
                            <a:srgbClr val="000000"/>
                          </a:solidFill>
                        </a:rPr>
                        <a:t>Role </a:t>
                      </a:r>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r>
                        <a:rPr lang="en-US" sz="1200" dirty="0" err="1" smtClean="0">
                          <a:solidFill>
                            <a:srgbClr val="000000"/>
                          </a:solidFill>
                        </a:rPr>
                        <a:t>Cation</a:t>
                      </a:r>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r>
                        <a:rPr lang="en-US" sz="1200" dirty="0" smtClean="0">
                          <a:solidFill>
                            <a:srgbClr val="000000"/>
                          </a:solidFill>
                        </a:rPr>
                        <a:t>Role</a:t>
                      </a:r>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r>
                        <a:rPr lang="en-US" sz="1200" dirty="0" smtClean="0">
                          <a:solidFill>
                            <a:srgbClr val="000000"/>
                          </a:solidFill>
                        </a:rPr>
                        <a:t>NO3-</a:t>
                      </a:r>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r>
                        <a:rPr lang="en-US" sz="1200" dirty="0" smtClean="0">
                          <a:solidFill>
                            <a:srgbClr val="000000"/>
                          </a:solidFill>
                        </a:rPr>
                        <a:t>Ca2+</a:t>
                      </a:r>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r>
                        <a:rPr lang="en-US" sz="1200" dirty="0" smtClean="0">
                          <a:solidFill>
                            <a:srgbClr val="000000"/>
                          </a:solidFill>
                        </a:rPr>
                        <a:t>HCO3-</a:t>
                      </a:r>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r>
                        <a:rPr lang="en-US" sz="1200" dirty="0" smtClean="0">
                          <a:solidFill>
                            <a:srgbClr val="000000"/>
                          </a:solidFill>
                        </a:rPr>
                        <a:t>Na+</a:t>
                      </a:r>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r>
                        <a:rPr lang="en-US" sz="1200" dirty="0" err="1" smtClean="0">
                          <a:solidFill>
                            <a:srgbClr val="000000"/>
                          </a:solidFill>
                        </a:rPr>
                        <a:t>Cl</a:t>
                      </a:r>
                      <a:r>
                        <a:rPr lang="en-US" sz="1200" dirty="0" smtClean="0">
                          <a:solidFill>
                            <a:srgbClr val="000000"/>
                          </a:solidFill>
                        </a:rPr>
                        <a:t>-</a:t>
                      </a:r>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r>
                        <a:rPr lang="en-US" sz="1200" dirty="0" smtClean="0">
                          <a:solidFill>
                            <a:srgbClr val="000000"/>
                          </a:solidFill>
                        </a:rPr>
                        <a:t>K+</a:t>
                      </a:r>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r>
                        <a:rPr lang="en-US" sz="1200" dirty="0" smtClean="0">
                          <a:solidFill>
                            <a:srgbClr val="000000"/>
                          </a:solidFill>
                        </a:rPr>
                        <a:t>PO4-</a:t>
                      </a:r>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r>
                        <a:rPr lang="en-US" sz="1200" dirty="0" smtClean="0">
                          <a:solidFill>
                            <a:srgbClr val="000000"/>
                          </a:solidFill>
                        </a:rPr>
                        <a:t>H+</a:t>
                      </a:r>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r>
                        <a:rPr lang="en-US" sz="1200" dirty="0" smtClean="0">
                          <a:solidFill>
                            <a:srgbClr val="000000"/>
                          </a:solidFill>
                        </a:rPr>
                        <a:t>OH-</a:t>
                      </a:r>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r>
                        <a:rPr lang="en-US" sz="1200" smtClean="0">
                          <a:solidFill>
                            <a:srgbClr val="000000"/>
                          </a:solidFill>
                        </a:rPr>
                        <a:t>NH4+</a:t>
                      </a:r>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bl>
          </a:graphicData>
        </a:graphic>
      </p:graphicFrame>
      <p:sp>
        <p:nvSpPr>
          <p:cNvPr id="5" name="Footer Placeholder 4"/>
          <p:cNvSpPr>
            <a:spLocks noGrp="1"/>
          </p:cNvSpPr>
          <p:nvPr>
            <p:ph type="ftr" sz="quarter" idx="11"/>
          </p:nvPr>
        </p:nvSpPr>
        <p:spPr/>
        <p:txBody>
          <a:bodyPr/>
          <a:lstStyle/>
          <a:p>
            <a:r>
              <a:rPr lang="en-US" smtClean="0"/>
              <a:t>S. Preston</a:t>
            </a:r>
            <a:endParaRPr lang="en-US"/>
          </a:p>
        </p:txBody>
      </p:sp>
    </p:spTree>
    <p:extLst>
      <p:ext uri="{BB962C8B-B14F-4D97-AF65-F5344CB8AC3E}">
        <p14:creationId xmlns:p14="http://schemas.microsoft.com/office/powerpoint/2010/main" val="2394514911"/>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latin typeface="Arial" pitchFamily="34" charset="0"/>
                <a:cs typeface="Arial" pitchFamily="34" charset="0"/>
              </a:rPr>
              <a:t>Module 2: Section 2: Biological Molecules</a:t>
            </a:r>
          </a:p>
        </p:txBody>
      </p:sp>
      <p:sp>
        <p:nvSpPr>
          <p:cNvPr id="3" name="TextBox 2"/>
          <p:cNvSpPr txBox="1"/>
          <p:nvPr/>
        </p:nvSpPr>
        <p:spPr>
          <a:xfrm>
            <a:off x="179512" y="609882"/>
            <a:ext cx="5436000" cy="1172933"/>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400" dirty="0" smtClean="0"/>
              <a:t>2.1.2 Biochemical Tests:</a:t>
            </a:r>
          </a:p>
          <a:p>
            <a:r>
              <a:rPr lang="en-GB" sz="1200" dirty="0" smtClean="0"/>
              <a:t>Be able to describe tests that identify proteins, sugars, starch and lipids. (look back to previous pages) Understand the principles and uses of chromatography;</a:t>
            </a:r>
          </a:p>
          <a:p>
            <a:r>
              <a:rPr lang="en-GB" sz="1200" dirty="0" smtClean="0"/>
              <a:t>Be able to describe the techniques of chromatography, </a:t>
            </a:r>
            <a:r>
              <a:rPr lang="en-GB" sz="1200" dirty="0" err="1" smtClean="0"/>
              <a:t>colorimetry</a:t>
            </a:r>
            <a:r>
              <a:rPr lang="en-GB" sz="1200" dirty="0" smtClean="0"/>
              <a:t> and using biosensors.</a:t>
            </a:r>
          </a:p>
          <a:p>
            <a:endParaRPr lang="en-GB" sz="1400" dirty="0" smtClean="0"/>
          </a:p>
          <a:p>
            <a:endParaRPr lang="en-GB" sz="1400" dirty="0" smtClean="0"/>
          </a:p>
        </p:txBody>
      </p:sp>
      <p:sp>
        <p:nvSpPr>
          <p:cNvPr id="4" name="TextBox 3"/>
          <p:cNvSpPr txBox="1"/>
          <p:nvPr/>
        </p:nvSpPr>
        <p:spPr>
          <a:xfrm>
            <a:off x="5796136" y="609882"/>
            <a:ext cx="3168352" cy="1172933"/>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Key words: </a:t>
            </a:r>
            <a:r>
              <a:rPr lang="en-GB" sz="1200" dirty="0" smtClean="0"/>
              <a:t>Qualitative; quantitative; chromatogram; solvent; biosensor; colorimeter; precipitate; absorbance; </a:t>
            </a:r>
            <a:endParaRPr lang="en-GB" sz="1200" dirty="0"/>
          </a:p>
        </p:txBody>
      </p:sp>
      <p:sp>
        <p:nvSpPr>
          <p:cNvPr id="5" name="TextBox 4"/>
          <p:cNvSpPr txBox="1"/>
          <p:nvPr/>
        </p:nvSpPr>
        <p:spPr>
          <a:xfrm>
            <a:off x="179512" y="1871715"/>
            <a:ext cx="3414588" cy="4708980"/>
          </a:xfrm>
          <a:prstGeom prst="rect">
            <a:avLst/>
          </a:prstGeom>
          <a:noFill/>
          <a:ln w="19050">
            <a:solidFill>
              <a:schemeClr val="tx1"/>
            </a:solidFill>
          </a:ln>
        </p:spPr>
        <p:txBody>
          <a:bodyPr wrap="square" rtlCol="0">
            <a:spAutoFit/>
          </a:bodyPr>
          <a:lstStyle/>
          <a:p>
            <a:r>
              <a:rPr lang="en-US" sz="1200" dirty="0" smtClean="0"/>
              <a:t>Chromatography</a:t>
            </a:r>
          </a:p>
          <a:p>
            <a:r>
              <a:rPr lang="en-US" sz="1200" dirty="0" smtClean="0"/>
              <a:t>Can be used to identify molecules based on their </a:t>
            </a:r>
            <a:r>
              <a:rPr lang="en-US" sz="1200" dirty="0" err="1" smtClean="0"/>
              <a:t>Rf</a:t>
            </a:r>
            <a:r>
              <a:rPr lang="en-US" sz="1200" dirty="0" smtClean="0"/>
              <a:t> value. Name 2 biochemical groups that could be identified with chromatography:</a:t>
            </a:r>
          </a:p>
          <a:p>
            <a:r>
              <a:rPr lang="en-US" sz="1200" dirty="0" smtClean="0"/>
              <a:t>Annotate this diagram:</a:t>
            </a:r>
          </a:p>
          <a:p>
            <a:endParaRPr lang="en-US" sz="1200" dirty="0" smtClean="0"/>
          </a:p>
          <a:p>
            <a:endParaRPr lang="en-US" sz="1200" dirty="0"/>
          </a:p>
          <a:p>
            <a:endParaRPr lang="en-US" sz="1200" dirty="0" smtClean="0"/>
          </a:p>
          <a:p>
            <a:endParaRPr lang="en-US" sz="1200" dirty="0" smtClean="0"/>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smtClean="0"/>
          </a:p>
          <a:p>
            <a:endParaRPr lang="en-US" sz="1200" dirty="0"/>
          </a:p>
          <a:p>
            <a:r>
              <a:rPr lang="en-US" sz="1200" dirty="0" smtClean="0"/>
              <a:t>Use the diagram on the right to explain how you would calculate an </a:t>
            </a:r>
            <a:r>
              <a:rPr lang="en-US" sz="1200" dirty="0" err="1" smtClean="0"/>
              <a:t>Rf</a:t>
            </a:r>
            <a:r>
              <a:rPr lang="en-US" sz="1200" dirty="0" smtClean="0"/>
              <a:t> value.</a:t>
            </a:r>
            <a:endParaRPr lang="en-US" sz="1200" dirty="0"/>
          </a:p>
        </p:txBody>
      </p:sp>
      <p:pic>
        <p:nvPicPr>
          <p:cNvPr id="6" name="Picture 5" descr="Screen Shot 2016-04-18 at 07.48.16.png"/>
          <p:cNvPicPr>
            <a:picLocks noChangeAspect="1"/>
          </p:cNvPicPr>
          <p:nvPr/>
        </p:nvPicPr>
        <p:blipFill>
          <a:blip r:embed="rId2">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val="0"/>
              </a:ext>
            </a:extLst>
          </a:blip>
          <a:stretch>
            <a:fillRect/>
          </a:stretch>
        </p:blipFill>
        <p:spPr>
          <a:xfrm>
            <a:off x="355554" y="2889125"/>
            <a:ext cx="1346293" cy="3137118"/>
          </a:xfrm>
          <a:prstGeom prst="rect">
            <a:avLst/>
          </a:prstGeom>
        </p:spPr>
      </p:pic>
      <p:pic>
        <p:nvPicPr>
          <p:cNvPr id="7" name="Picture 6" descr="Screen Shot 2016-04-18 at 07.50.11.png"/>
          <p:cNvPicPr>
            <a:picLocks noChangeAspect="1"/>
          </p:cNvPicPr>
          <p:nvPr/>
        </p:nvPicPr>
        <p:blipFill>
          <a:blip r:embed="rId4">
            <a:extLst>
              <a:ext uri="{BEBA8EAE-BF5A-486C-A8C5-ECC9F3942E4B}">
                <a14:imgProps xmlns:a14="http://schemas.microsoft.com/office/drawing/2010/main">
                  <a14:imgLayer r:embed="rId5">
                    <a14:imgEffect>
                      <a14:sharpenSoften amount="100000"/>
                    </a14:imgEffect>
                  </a14:imgLayer>
                </a14:imgProps>
              </a:ext>
              <a:ext uri="{28A0092B-C50C-407E-A947-70E740481C1C}">
                <a14:useLocalDpi xmlns:a14="http://schemas.microsoft.com/office/drawing/2010/main" val="0"/>
              </a:ext>
            </a:extLst>
          </a:blip>
          <a:stretch>
            <a:fillRect/>
          </a:stretch>
        </p:blipFill>
        <p:spPr>
          <a:xfrm>
            <a:off x="2266908" y="3016157"/>
            <a:ext cx="1206584" cy="2679886"/>
          </a:xfrm>
          <a:prstGeom prst="rect">
            <a:avLst/>
          </a:prstGeom>
        </p:spPr>
      </p:pic>
      <p:sp>
        <p:nvSpPr>
          <p:cNvPr id="8" name="TextBox 7"/>
          <p:cNvSpPr txBox="1"/>
          <p:nvPr/>
        </p:nvSpPr>
        <p:spPr>
          <a:xfrm>
            <a:off x="3759200" y="1871715"/>
            <a:ext cx="5205288" cy="2123658"/>
          </a:xfrm>
          <a:prstGeom prst="rect">
            <a:avLst/>
          </a:prstGeom>
          <a:noFill/>
          <a:ln w="25400">
            <a:solidFill>
              <a:schemeClr val="tx1"/>
            </a:solidFill>
          </a:ln>
        </p:spPr>
        <p:txBody>
          <a:bodyPr wrap="square" rtlCol="0">
            <a:spAutoFit/>
          </a:bodyPr>
          <a:lstStyle/>
          <a:p>
            <a:r>
              <a:rPr lang="en-US" sz="1200" dirty="0" smtClean="0"/>
              <a:t>What technique is this showing?</a:t>
            </a:r>
          </a:p>
          <a:p>
            <a:r>
              <a:rPr lang="en-US" sz="1200" dirty="0" smtClean="0"/>
              <a:t>How can it be used to give quantitative results </a:t>
            </a:r>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smtClean="0"/>
          </a:p>
        </p:txBody>
      </p:sp>
      <p:pic>
        <p:nvPicPr>
          <p:cNvPr id="9" name="Picture 8" descr="Screen Shot 2016-04-18 at 07.56.55.png"/>
          <p:cNvPicPr>
            <a:picLocks noChangeAspect="1"/>
          </p:cNvPicPr>
          <p:nvPr/>
        </p:nvPicPr>
        <p:blipFill>
          <a:blip r:embed="rId6">
            <a:grayscl/>
            <a:extLst>
              <a:ext uri="{BEBA8EAE-BF5A-486C-A8C5-ECC9F3942E4B}">
                <a14:imgProps xmlns:a14="http://schemas.microsoft.com/office/drawing/2010/main">
                  <a14:imgLayer r:embed="rId7">
                    <a14:imgEffect>
                      <a14:sharpenSoften amount="100000"/>
                    </a14:imgEffect>
                  </a14:imgLayer>
                </a14:imgProps>
              </a:ext>
              <a:ext uri="{28A0092B-C50C-407E-A947-70E740481C1C}">
                <a14:useLocalDpi xmlns:a14="http://schemas.microsoft.com/office/drawing/2010/main" val="0"/>
              </a:ext>
            </a:extLst>
          </a:blip>
          <a:stretch>
            <a:fillRect/>
          </a:stretch>
        </p:blipFill>
        <p:spPr>
          <a:xfrm>
            <a:off x="3965539" y="2293752"/>
            <a:ext cx="3661194" cy="1190746"/>
          </a:xfrm>
          <a:prstGeom prst="rect">
            <a:avLst/>
          </a:prstGeom>
        </p:spPr>
      </p:pic>
      <p:sp>
        <p:nvSpPr>
          <p:cNvPr id="11" name="TextBox 10"/>
          <p:cNvSpPr txBox="1"/>
          <p:nvPr/>
        </p:nvSpPr>
        <p:spPr>
          <a:xfrm>
            <a:off x="3759200" y="4127500"/>
            <a:ext cx="5205288" cy="2492990"/>
          </a:xfrm>
          <a:prstGeom prst="rect">
            <a:avLst/>
          </a:prstGeom>
          <a:noFill/>
          <a:ln w="25400">
            <a:solidFill>
              <a:schemeClr val="tx1"/>
            </a:solidFill>
          </a:ln>
        </p:spPr>
        <p:txBody>
          <a:bodyPr wrap="square" rtlCol="0">
            <a:spAutoFit/>
          </a:bodyPr>
          <a:lstStyle/>
          <a:p>
            <a:r>
              <a:rPr lang="en-US" sz="1200" dirty="0" smtClean="0"/>
              <a:t>Below is an example of a biosensor.  They can measure minute quantities of a substance in a solution.  Look at the diagram and explain how you think they work:</a:t>
            </a:r>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a:p>
          <a:p>
            <a:endParaRPr lang="en-US" sz="1200" dirty="0"/>
          </a:p>
        </p:txBody>
      </p:sp>
      <p:pic>
        <p:nvPicPr>
          <p:cNvPr id="12" name="Picture 11" descr="Screen Shot 2016-04-18 at 08.01.01.png"/>
          <p:cNvPicPr>
            <a:picLocks noChangeAspect="1"/>
          </p:cNvPicPr>
          <p:nvPr/>
        </p:nvPicPr>
        <p:blipFill>
          <a:blip r:embed="rId8">
            <a:extLst>
              <a:ext uri="{BEBA8EAE-BF5A-486C-A8C5-ECC9F3942E4B}">
                <a14:imgProps xmlns:a14="http://schemas.microsoft.com/office/drawing/2010/main">
                  <a14:imgLayer r:embed="rId9">
                    <a14:imgEffect>
                      <a14:sharpenSoften amount="100000"/>
                    </a14:imgEffect>
                  </a14:imgLayer>
                </a14:imgProps>
              </a:ext>
              <a:ext uri="{28A0092B-C50C-407E-A947-70E740481C1C}">
                <a14:useLocalDpi xmlns:a14="http://schemas.microsoft.com/office/drawing/2010/main" val="0"/>
              </a:ext>
            </a:extLst>
          </a:blip>
          <a:stretch>
            <a:fillRect/>
          </a:stretch>
        </p:blipFill>
        <p:spPr>
          <a:xfrm>
            <a:off x="4203700" y="4935049"/>
            <a:ext cx="4337264" cy="1135737"/>
          </a:xfrm>
          <a:prstGeom prst="rect">
            <a:avLst/>
          </a:prstGeom>
        </p:spPr>
      </p:pic>
      <p:sp>
        <p:nvSpPr>
          <p:cNvPr id="13" name="Footer Placeholder 12"/>
          <p:cNvSpPr>
            <a:spLocks noGrp="1"/>
          </p:cNvSpPr>
          <p:nvPr>
            <p:ph type="ftr" sz="quarter" idx="11"/>
          </p:nvPr>
        </p:nvSpPr>
        <p:spPr/>
        <p:txBody>
          <a:bodyPr/>
          <a:lstStyle/>
          <a:p>
            <a:r>
              <a:rPr lang="en-US" smtClean="0"/>
              <a:t>S. Preston</a:t>
            </a:r>
            <a:endParaRPr lang="en-US"/>
          </a:p>
        </p:txBody>
      </p:sp>
    </p:spTree>
    <p:extLst>
      <p:ext uri="{BB962C8B-B14F-4D97-AF65-F5344CB8AC3E}">
        <p14:creationId xmlns:p14="http://schemas.microsoft.com/office/powerpoint/2010/main" val="28552783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2: Section 1: Cell Structure</a:t>
            </a:r>
            <a:endParaRPr lang="en-GB" b="1" dirty="0">
              <a:latin typeface="Arial" pitchFamily="34" charset="0"/>
              <a:cs typeface="Arial" pitchFamily="34" charset="0"/>
            </a:endParaRPr>
          </a:p>
        </p:txBody>
      </p:sp>
      <p:sp>
        <p:nvSpPr>
          <p:cNvPr id="7" name="TextBox 6"/>
          <p:cNvSpPr txBox="1"/>
          <p:nvPr/>
        </p:nvSpPr>
        <p:spPr>
          <a:xfrm>
            <a:off x="179512" y="682678"/>
            <a:ext cx="3348372" cy="1200328"/>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600" dirty="0" smtClean="0"/>
              <a:t>2.1.1 Cell Structure:</a:t>
            </a:r>
          </a:p>
          <a:p>
            <a:r>
              <a:rPr lang="en-GB" sz="1400" dirty="0" smtClean="0"/>
              <a:t>What is magnification and resolution?</a:t>
            </a:r>
          </a:p>
          <a:p>
            <a:r>
              <a:rPr lang="en-GB" sz="1400" dirty="0" smtClean="0"/>
              <a:t>What are the units used when measuring cells and their organelles?</a:t>
            </a:r>
          </a:p>
          <a:p>
            <a:r>
              <a:rPr lang="en-GB" sz="1400" dirty="0" smtClean="0"/>
              <a:t>How can we convert one unit to the next?</a:t>
            </a:r>
          </a:p>
        </p:txBody>
      </p:sp>
      <p:sp>
        <p:nvSpPr>
          <p:cNvPr id="2" name="TextBox 1"/>
          <p:cNvSpPr txBox="1"/>
          <p:nvPr/>
        </p:nvSpPr>
        <p:spPr>
          <a:xfrm>
            <a:off x="3725333" y="698606"/>
            <a:ext cx="5239155" cy="984885"/>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Key words:</a:t>
            </a:r>
          </a:p>
          <a:p>
            <a:r>
              <a:rPr lang="en-GB" sz="1400" dirty="0" smtClean="0"/>
              <a:t>Staining; magnification; resolution; ultracentrifugation; image size; object size; differential staining; eye-piece graticule; stage micrometer; micrometer; </a:t>
            </a:r>
            <a:r>
              <a:rPr lang="en-GB" sz="1400" dirty="0" err="1" smtClean="0"/>
              <a:t>nanometer</a:t>
            </a:r>
            <a:endParaRPr lang="en-GB" sz="1400" dirty="0"/>
          </a:p>
        </p:txBody>
      </p:sp>
      <p:sp>
        <p:nvSpPr>
          <p:cNvPr id="5" name="TextBox 4"/>
          <p:cNvSpPr txBox="1"/>
          <p:nvPr/>
        </p:nvSpPr>
        <p:spPr>
          <a:xfrm>
            <a:off x="179512" y="1988840"/>
            <a:ext cx="4536504" cy="2304256"/>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Fill in the formula triangle for magnification</a:t>
            </a:r>
            <a:endParaRPr lang="en-GB" sz="1600" dirty="0"/>
          </a:p>
        </p:txBody>
      </p:sp>
      <p:sp>
        <p:nvSpPr>
          <p:cNvPr id="6" name="Isosceles Triangle 5"/>
          <p:cNvSpPr/>
          <p:nvPr/>
        </p:nvSpPr>
        <p:spPr>
          <a:xfrm>
            <a:off x="395536" y="2420888"/>
            <a:ext cx="4176464" cy="1656184"/>
          </a:xfrm>
          <a:prstGeom prst="triangl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cxnSp>
        <p:nvCxnSpPr>
          <p:cNvPr id="9" name="Straight Connector 8"/>
          <p:cNvCxnSpPr>
            <a:stCxn id="6" idx="1"/>
            <a:endCxn id="6" idx="5"/>
          </p:cNvCxnSpPr>
          <p:nvPr/>
        </p:nvCxnSpPr>
        <p:spPr>
          <a:xfrm>
            <a:off x="1439652" y="3248980"/>
            <a:ext cx="2088232" cy="0"/>
          </a:xfrm>
          <a:prstGeom prst="line">
            <a:avLst/>
          </a:prstGeom>
        </p:spPr>
        <p:style>
          <a:lnRef idx="1">
            <a:schemeClr val="dk1"/>
          </a:lnRef>
          <a:fillRef idx="0">
            <a:schemeClr val="dk1"/>
          </a:fillRef>
          <a:effectRef idx="0">
            <a:schemeClr val="dk1"/>
          </a:effectRef>
          <a:fontRef idx="minor">
            <a:schemeClr val="tx1"/>
          </a:fontRef>
        </p:style>
      </p:cxnSp>
      <p:cxnSp>
        <p:nvCxnSpPr>
          <p:cNvPr id="11" name="Straight Connector 10"/>
          <p:cNvCxnSpPr>
            <a:endCxn id="6" idx="3"/>
          </p:cNvCxnSpPr>
          <p:nvPr/>
        </p:nvCxnSpPr>
        <p:spPr>
          <a:xfrm>
            <a:off x="2483768" y="3248980"/>
            <a:ext cx="0" cy="828092"/>
          </a:xfrm>
          <a:prstGeom prst="line">
            <a:avLst/>
          </a:prstGeom>
        </p:spPr>
        <p:style>
          <a:lnRef idx="1">
            <a:schemeClr val="dk1"/>
          </a:lnRef>
          <a:fillRef idx="0">
            <a:schemeClr val="dk1"/>
          </a:fillRef>
          <a:effectRef idx="0">
            <a:schemeClr val="dk1"/>
          </a:effectRef>
          <a:fontRef idx="minor">
            <a:schemeClr val="tx1"/>
          </a:fontRef>
        </p:style>
      </p:cxnSp>
      <p:sp>
        <p:nvSpPr>
          <p:cNvPr id="3" name="TextBox 2"/>
          <p:cNvSpPr txBox="1"/>
          <p:nvPr/>
        </p:nvSpPr>
        <p:spPr>
          <a:xfrm>
            <a:off x="4845753" y="1988672"/>
            <a:ext cx="4019550" cy="2520448"/>
          </a:xfrm>
          <a:prstGeom prst="rect">
            <a:avLst/>
          </a:prstGeom>
          <a:noFill/>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Units used when looking at cells</a:t>
            </a:r>
            <a:endParaRPr lang="en-GB" sz="1600" dirty="0"/>
          </a:p>
        </p:txBody>
      </p:sp>
      <p:sp>
        <p:nvSpPr>
          <p:cNvPr id="13" name="TextBox 12"/>
          <p:cNvSpPr txBox="1"/>
          <p:nvPr/>
        </p:nvSpPr>
        <p:spPr>
          <a:xfrm>
            <a:off x="179512" y="4509120"/>
            <a:ext cx="4536504" cy="230832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600" dirty="0" smtClean="0"/>
              <a:t>What is magnification?</a:t>
            </a:r>
          </a:p>
          <a:p>
            <a:endParaRPr lang="en-GB" sz="1600" dirty="0"/>
          </a:p>
          <a:p>
            <a:r>
              <a:rPr lang="en-GB" sz="1600" dirty="0" smtClean="0"/>
              <a:t>What is resolution?</a:t>
            </a:r>
          </a:p>
          <a:p>
            <a:endParaRPr lang="en-GB" sz="1600" dirty="0" smtClean="0"/>
          </a:p>
          <a:p>
            <a:endParaRPr lang="en-GB" sz="1600" dirty="0"/>
          </a:p>
          <a:p>
            <a:r>
              <a:rPr lang="en-GB" sz="1600" dirty="0" smtClean="0"/>
              <a:t>Calculate the actual size</a:t>
            </a:r>
          </a:p>
          <a:p>
            <a:r>
              <a:rPr lang="en-GB" sz="1600" dirty="0" smtClean="0"/>
              <a:t>Of this mitochondrion.</a:t>
            </a:r>
            <a:endParaRPr lang="en-GB" sz="1600" dirty="0"/>
          </a:p>
          <a:p>
            <a:endParaRPr lang="en-GB" sz="1600" dirty="0" smtClean="0"/>
          </a:p>
          <a:p>
            <a:endParaRPr lang="en-GB" sz="1600" dirty="0"/>
          </a:p>
        </p:txBody>
      </p:sp>
      <p:pic>
        <p:nvPicPr>
          <p:cNvPr id="12" name="Picture 11"/>
          <p:cNvPicPr/>
          <p:nvPr/>
        </p:nvPicPr>
        <p:blipFill>
          <a:blip r:embed="rId2" cstate="print">
            <a:grayscl/>
            <a:extLst>
              <a:ext uri="{BEBA8EAE-BF5A-486C-A8C5-ECC9F3942E4B}">
                <a14:imgProps xmlns:a14="http://schemas.microsoft.com/office/drawing/2010/main">
                  <a14:imgLayer r:embed="rId3">
                    <a14:imgEffect>
                      <a14:sharpenSoften amount="100000"/>
                    </a14:imgEffect>
                  </a14:imgLayer>
                </a14:imgProps>
              </a:ext>
            </a:extLst>
          </a:blip>
          <a:srcRect/>
          <a:stretch>
            <a:fillRect/>
          </a:stretch>
        </p:blipFill>
        <p:spPr bwMode="auto">
          <a:xfrm>
            <a:off x="5519984" y="2420888"/>
            <a:ext cx="2027251" cy="2044449"/>
          </a:xfrm>
          <a:prstGeom prst="rect">
            <a:avLst/>
          </a:prstGeom>
          <a:noFill/>
          <a:ln w="9525">
            <a:noFill/>
            <a:miter lim="800000"/>
            <a:headEnd/>
            <a:tailEnd/>
          </a:ln>
        </p:spPr>
      </p:pic>
      <p:pic>
        <p:nvPicPr>
          <p:cNvPr id="8" name="Picture 7" descr="Screen Shot 2016-04-14 at 20.21.14.png"/>
          <p:cNvPicPr>
            <a:picLocks noChangeAspect="1"/>
          </p:cNvPicPr>
          <p:nvPr/>
        </p:nvPicPr>
        <p:blipFill>
          <a:blip r:embed="rId4">
            <a:extLst>
              <a:ext uri="{BEBA8EAE-BF5A-486C-A8C5-ECC9F3942E4B}">
                <a14:imgProps xmlns:a14="http://schemas.microsoft.com/office/drawing/2010/main">
                  <a14:imgLayer r:embed="rId5">
                    <a14:imgEffect>
                      <a14:sharpenSoften amount="98000"/>
                    </a14:imgEffect>
                  </a14:imgLayer>
                </a14:imgProps>
              </a:ext>
              <a:ext uri="{28A0092B-C50C-407E-A947-70E740481C1C}">
                <a14:useLocalDpi xmlns:a14="http://schemas.microsoft.com/office/drawing/2010/main" val="0"/>
              </a:ext>
            </a:extLst>
          </a:blip>
          <a:stretch>
            <a:fillRect/>
          </a:stretch>
        </p:blipFill>
        <p:spPr>
          <a:xfrm>
            <a:off x="4845753" y="4690067"/>
            <a:ext cx="3827472" cy="1881156"/>
          </a:xfrm>
          <a:prstGeom prst="rect">
            <a:avLst/>
          </a:prstGeom>
        </p:spPr>
      </p:pic>
      <p:pic>
        <p:nvPicPr>
          <p:cNvPr id="10" name="Picture 9" descr="Screen Shot 2016-04-15 at 06.18.09.png"/>
          <p:cNvPicPr>
            <a:picLocks noChangeAspect="1"/>
          </p:cNvPicPr>
          <p:nvPr/>
        </p:nvPicPr>
        <p:blipFill>
          <a:blip r:embed="rId6">
            <a:extLst>
              <a:ext uri="{BEBA8EAE-BF5A-486C-A8C5-ECC9F3942E4B}">
                <a14:imgProps xmlns:a14="http://schemas.microsoft.com/office/drawing/2010/main">
                  <a14:imgLayer r:embed="rId7">
                    <a14:imgEffect>
                      <a14:sharpenSoften amount="100000"/>
                    </a14:imgEffect>
                    <a14:imgEffect>
                      <a14:brightnessContrast contrast="-30000"/>
                    </a14:imgEffect>
                  </a14:imgLayer>
                </a14:imgProps>
              </a:ext>
              <a:ext uri="{28A0092B-C50C-407E-A947-70E740481C1C}">
                <a14:useLocalDpi xmlns:a14="http://schemas.microsoft.com/office/drawing/2010/main" val="0"/>
              </a:ext>
            </a:extLst>
          </a:blip>
          <a:stretch>
            <a:fillRect/>
          </a:stretch>
        </p:blipFill>
        <p:spPr>
          <a:xfrm>
            <a:off x="2297008" y="5220320"/>
            <a:ext cx="2274992" cy="1212942"/>
          </a:xfrm>
          <a:prstGeom prst="rect">
            <a:avLst/>
          </a:prstGeom>
        </p:spPr>
      </p:pic>
    </p:spTree>
    <p:extLst>
      <p:ext uri="{BB962C8B-B14F-4D97-AF65-F5344CB8AC3E}">
        <p14:creationId xmlns:p14="http://schemas.microsoft.com/office/powerpoint/2010/main" val="3141615083"/>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2: Section 3: Nucleotides and Nucleic Acids</a:t>
            </a:r>
            <a:endParaRPr lang="en-GB" b="1" dirty="0">
              <a:latin typeface="Arial" pitchFamily="34" charset="0"/>
              <a:cs typeface="Arial" pitchFamily="34" charset="0"/>
            </a:endParaRPr>
          </a:p>
        </p:txBody>
      </p:sp>
      <p:sp>
        <p:nvSpPr>
          <p:cNvPr id="5" name="TextBox 4"/>
          <p:cNvSpPr txBox="1"/>
          <p:nvPr/>
        </p:nvSpPr>
        <p:spPr>
          <a:xfrm>
            <a:off x="179511" y="584483"/>
            <a:ext cx="4392489" cy="138499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400" dirty="0" smtClean="0"/>
              <a:t>2.1.3 Nucleotides and Nucleic Acids</a:t>
            </a:r>
          </a:p>
          <a:p>
            <a:r>
              <a:rPr lang="en-GB" sz="1400" dirty="0" smtClean="0"/>
              <a:t>Know that the building blocks of nucleic acids are nucleotides.</a:t>
            </a:r>
          </a:p>
          <a:p>
            <a:r>
              <a:rPr lang="en-GB" sz="1400" dirty="0" smtClean="0"/>
              <a:t>Be able to draw the basic structure of a DNA and RNA nucleotide. Understand that phosphodiester bonds can form between them to form polynucleotides.</a:t>
            </a:r>
          </a:p>
        </p:txBody>
      </p:sp>
      <p:sp>
        <p:nvSpPr>
          <p:cNvPr id="6" name="TextBox 5"/>
          <p:cNvSpPr txBox="1"/>
          <p:nvPr/>
        </p:nvSpPr>
        <p:spPr>
          <a:xfrm>
            <a:off x="5119462" y="1126087"/>
            <a:ext cx="184666" cy="369332"/>
          </a:xfrm>
          <a:prstGeom prst="rect">
            <a:avLst/>
          </a:prstGeom>
          <a:noFill/>
        </p:spPr>
        <p:txBody>
          <a:bodyPr wrap="none" rtlCol="0">
            <a:spAutoFit/>
          </a:bodyPr>
          <a:lstStyle/>
          <a:p>
            <a:endParaRPr lang="en-US" dirty="0"/>
          </a:p>
        </p:txBody>
      </p:sp>
      <p:sp>
        <p:nvSpPr>
          <p:cNvPr id="7" name="TextBox 6"/>
          <p:cNvSpPr txBox="1"/>
          <p:nvPr/>
        </p:nvSpPr>
        <p:spPr>
          <a:xfrm>
            <a:off x="4755444" y="595510"/>
            <a:ext cx="4209044" cy="762862"/>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400" dirty="0" smtClean="0"/>
              <a:t>Key words: Nucleic acid; nucleotide; ribose; deoxyribose; purine; pyrimidine; pentose; organic nitrogenous base; phosphate group.</a:t>
            </a:r>
            <a:endParaRPr lang="en-GB" sz="1400" dirty="0"/>
          </a:p>
        </p:txBody>
      </p:sp>
      <p:sp>
        <p:nvSpPr>
          <p:cNvPr id="2" name="TextBox 1"/>
          <p:cNvSpPr txBox="1"/>
          <p:nvPr/>
        </p:nvSpPr>
        <p:spPr>
          <a:xfrm>
            <a:off x="179512" y="2065199"/>
            <a:ext cx="4392489" cy="2031325"/>
          </a:xfrm>
          <a:prstGeom prst="rect">
            <a:avLst/>
          </a:prstGeom>
          <a:noFill/>
          <a:ln w="25400">
            <a:solidFill>
              <a:schemeClr val="tx1"/>
            </a:solidFill>
          </a:ln>
        </p:spPr>
        <p:txBody>
          <a:bodyPr wrap="square" rtlCol="0">
            <a:spAutoFit/>
          </a:bodyPr>
          <a:lstStyle/>
          <a:p>
            <a:r>
              <a:rPr lang="en-US" sz="1400" dirty="0" smtClean="0"/>
              <a:t>Draw the structure of a nucleotide and label the components.</a:t>
            </a:r>
          </a:p>
          <a:p>
            <a:endParaRPr lang="en-US" sz="1400" dirty="0"/>
          </a:p>
          <a:p>
            <a:endParaRPr lang="en-US" sz="1400" dirty="0" smtClean="0"/>
          </a:p>
          <a:p>
            <a:endParaRPr lang="en-US" sz="1400" dirty="0"/>
          </a:p>
          <a:p>
            <a:endParaRPr lang="en-US" sz="1400" dirty="0" smtClean="0"/>
          </a:p>
          <a:p>
            <a:r>
              <a:rPr lang="en-US" sz="1400" dirty="0" smtClean="0"/>
              <a:t>Describe two ways in which an RNA nucleotide would differ from a DNA nucleotide.</a:t>
            </a:r>
            <a:endParaRPr lang="en-US" sz="1400" dirty="0"/>
          </a:p>
          <a:p>
            <a:endParaRPr lang="en-US" sz="1400" dirty="0" smtClean="0"/>
          </a:p>
        </p:txBody>
      </p:sp>
      <p:sp>
        <p:nvSpPr>
          <p:cNvPr id="8" name="Regular Pentagon 7"/>
          <p:cNvSpPr/>
          <p:nvPr/>
        </p:nvSpPr>
        <p:spPr>
          <a:xfrm>
            <a:off x="426488" y="2633863"/>
            <a:ext cx="555506" cy="568609"/>
          </a:xfrm>
          <a:prstGeom prst="pentagon">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9" name="Oval 8"/>
          <p:cNvSpPr/>
          <p:nvPr/>
        </p:nvSpPr>
        <p:spPr>
          <a:xfrm>
            <a:off x="1264458" y="2458075"/>
            <a:ext cx="463852" cy="460093"/>
          </a:xfrm>
          <a:prstGeom prst="ellipse">
            <a:avLst/>
          </a:prstGeom>
          <a:solidFill>
            <a:schemeClr val="bg2"/>
          </a:solidFill>
          <a:ln>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0" name="Rectangle 9"/>
          <p:cNvSpPr/>
          <p:nvPr/>
        </p:nvSpPr>
        <p:spPr>
          <a:xfrm>
            <a:off x="1264458" y="3009826"/>
            <a:ext cx="620970" cy="192646"/>
          </a:xfrm>
          <a:prstGeom prst="rect">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graphicFrame>
        <p:nvGraphicFramePr>
          <p:cNvPr id="11" name="Table 10"/>
          <p:cNvGraphicFramePr>
            <a:graphicFrameLocks noGrp="1"/>
          </p:cNvGraphicFramePr>
          <p:nvPr>
            <p:extLst>
              <p:ext uri="{D42A27DB-BD31-4B8C-83A1-F6EECF244321}">
                <p14:modId xmlns:p14="http://schemas.microsoft.com/office/powerpoint/2010/main" val="1357170327"/>
              </p:ext>
            </p:extLst>
          </p:nvPr>
        </p:nvGraphicFramePr>
        <p:xfrm>
          <a:off x="179512" y="4257510"/>
          <a:ext cx="4447615" cy="2311400"/>
        </p:xfrm>
        <a:graphic>
          <a:graphicData uri="http://schemas.openxmlformats.org/drawingml/2006/table">
            <a:tbl>
              <a:tblPr firstRow="1" bandRow="1">
                <a:tableStyleId>{5C22544A-7EE6-4342-B048-85BDC9FD1C3A}</a:tableStyleId>
              </a:tblPr>
              <a:tblGrid>
                <a:gridCol w="889523"/>
                <a:gridCol w="889523"/>
                <a:gridCol w="889523"/>
                <a:gridCol w="889523"/>
                <a:gridCol w="889523"/>
              </a:tblGrid>
              <a:tr h="370840">
                <a:tc>
                  <a:txBody>
                    <a:bodyPr/>
                    <a:lstStyle/>
                    <a:p>
                      <a:r>
                        <a:rPr lang="en-US" sz="1200" dirty="0" smtClean="0">
                          <a:solidFill>
                            <a:schemeClr val="tx1"/>
                          </a:solidFill>
                        </a:rPr>
                        <a:t>Base</a:t>
                      </a:r>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r>
                        <a:rPr lang="en-US" sz="1200" dirty="0" smtClean="0">
                          <a:solidFill>
                            <a:schemeClr val="tx1"/>
                          </a:solidFill>
                        </a:rPr>
                        <a:t>Pyrimidine</a:t>
                      </a:r>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r>
                        <a:rPr lang="en-US" sz="1200" dirty="0" smtClean="0">
                          <a:solidFill>
                            <a:schemeClr val="tx1"/>
                          </a:solidFill>
                        </a:rPr>
                        <a:t>Purine</a:t>
                      </a:r>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r>
                        <a:rPr lang="en-US" sz="1200" dirty="0" smtClean="0">
                          <a:solidFill>
                            <a:schemeClr val="tx1"/>
                          </a:solidFill>
                        </a:rPr>
                        <a:t>Hydrogen</a:t>
                      </a:r>
                      <a:r>
                        <a:rPr lang="en-US" sz="1200" baseline="0" dirty="0" smtClean="0">
                          <a:solidFill>
                            <a:schemeClr val="tx1"/>
                          </a:solidFill>
                        </a:rPr>
                        <a:t> bonds</a:t>
                      </a:r>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r>
                        <a:rPr lang="en-US" sz="1200" dirty="0" smtClean="0">
                          <a:solidFill>
                            <a:schemeClr val="tx1"/>
                          </a:solidFill>
                        </a:rPr>
                        <a:t>Carbon rings </a:t>
                      </a:r>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r>
                        <a:rPr lang="en-US" sz="1200" dirty="0" smtClean="0">
                          <a:solidFill>
                            <a:schemeClr val="tx1"/>
                          </a:solidFill>
                        </a:rPr>
                        <a:t>Thymine</a:t>
                      </a:r>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r>
                        <a:rPr lang="en-US" sz="1200" dirty="0" smtClean="0">
                          <a:solidFill>
                            <a:schemeClr val="tx1"/>
                          </a:solidFill>
                        </a:rPr>
                        <a:t>Adenine</a:t>
                      </a:r>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r>
                        <a:rPr lang="en-US" sz="1200" dirty="0" smtClean="0">
                          <a:solidFill>
                            <a:schemeClr val="tx1"/>
                          </a:solidFill>
                        </a:rPr>
                        <a:t>Uracil</a:t>
                      </a:r>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r>
                        <a:rPr lang="en-US" sz="1200" dirty="0" smtClean="0">
                          <a:solidFill>
                            <a:schemeClr val="tx1"/>
                          </a:solidFill>
                        </a:rPr>
                        <a:t>Cytosine</a:t>
                      </a:r>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r>
                        <a:rPr lang="en-US" sz="1200" dirty="0" smtClean="0">
                          <a:solidFill>
                            <a:schemeClr val="tx1"/>
                          </a:solidFill>
                        </a:rPr>
                        <a:t>Guanine</a:t>
                      </a:r>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bl>
          </a:graphicData>
        </a:graphic>
      </p:graphicFrame>
      <p:sp>
        <p:nvSpPr>
          <p:cNvPr id="14" name="TextBox 13"/>
          <p:cNvSpPr txBox="1"/>
          <p:nvPr/>
        </p:nvSpPr>
        <p:spPr>
          <a:xfrm>
            <a:off x="4755444" y="1495419"/>
            <a:ext cx="4209044" cy="3231654"/>
          </a:xfrm>
          <a:prstGeom prst="rect">
            <a:avLst/>
          </a:prstGeom>
          <a:noFill/>
          <a:ln w="25400">
            <a:solidFill>
              <a:schemeClr val="tx1"/>
            </a:solidFill>
          </a:ln>
        </p:spPr>
        <p:txBody>
          <a:bodyPr wrap="square" rtlCol="0">
            <a:spAutoFit/>
          </a:bodyPr>
          <a:lstStyle/>
          <a:p>
            <a:r>
              <a:rPr lang="en-US" sz="1400" dirty="0" smtClean="0"/>
              <a:t>Explain the shape of a DNA molecule by annotating the diagram below:</a:t>
            </a:r>
          </a:p>
          <a:p>
            <a:endParaRPr lang="en-US" sz="1400" dirty="0"/>
          </a:p>
          <a:p>
            <a:r>
              <a:rPr lang="en-US" sz="1400" dirty="0" smtClean="0"/>
              <a:t>Include:</a:t>
            </a:r>
          </a:p>
          <a:p>
            <a:r>
              <a:rPr lang="en-US" sz="1400" dirty="0" smtClean="0"/>
              <a:t>Phosphodiester</a:t>
            </a:r>
          </a:p>
          <a:p>
            <a:r>
              <a:rPr lang="en-US" sz="1400" dirty="0"/>
              <a:t>b</a:t>
            </a:r>
            <a:r>
              <a:rPr lang="en-US" sz="1400" dirty="0" smtClean="0"/>
              <a:t>ond; H bonds;</a:t>
            </a:r>
          </a:p>
          <a:p>
            <a:r>
              <a:rPr lang="en-US" sz="1400" dirty="0" smtClean="0"/>
              <a:t>Antiparallel;</a:t>
            </a:r>
          </a:p>
          <a:p>
            <a:r>
              <a:rPr lang="en-US" sz="1400" dirty="0" smtClean="0"/>
              <a:t>Complimentary </a:t>
            </a:r>
          </a:p>
          <a:p>
            <a:r>
              <a:rPr lang="en-US" sz="1400" dirty="0"/>
              <a:t>b</a:t>
            </a:r>
            <a:r>
              <a:rPr lang="en-US" sz="1400" dirty="0" smtClean="0"/>
              <a:t>ase pairing;</a:t>
            </a:r>
          </a:p>
          <a:p>
            <a:r>
              <a:rPr lang="en-US" sz="1400" dirty="0" smtClean="0"/>
              <a:t>Double Helix;</a:t>
            </a:r>
          </a:p>
          <a:p>
            <a:endParaRPr lang="en-US" dirty="0"/>
          </a:p>
          <a:p>
            <a:endParaRPr lang="en-US" dirty="0" smtClean="0"/>
          </a:p>
          <a:p>
            <a:r>
              <a:rPr lang="en-US" sz="1400" dirty="0" smtClean="0"/>
              <a:t>What is the function of DNA?</a:t>
            </a:r>
          </a:p>
          <a:p>
            <a:endParaRPr lang="en-US" sz="1400" dirty="0" smtClean="0"/>
          </a:p>
        </p:txBody>
      </p:sp>
      <p:pic>
        <p:nvPicPr>
          <p:cNvPr id="15" name="Picture 14" descr="Screen Shot 2016-04-18 at 13.34.40.png"/>
          <p:cNvPicPr>
            <a:picLocks noChangeAspect="1"/>
          </p:cNvPicPr>
          <p:nvPr/>
        </p:nvPicPr>
        <p:blipFill>
          <a:blip r:embed="rId2">
            <a:grayscl/>
            <a:extLst>
              <a:ext uri="{BEBA8EAE-BF5A-486C-A8C5-ECC9F3942E4B}">
                <a14:imgProps xmlns:a14="http://schemas.microsoft.com/office/drawing/2010/main">
                  <a14:imgLayer r:embed="rId3">
                    <a14:imgEffect>
                      <a14:sharpenSoften amount="100000"/>
                    </a14:imgEffect>
                    <a14:imgEffect>
                      <a14:brightnessContrast contrast="-17000"/>
                    </a14:imgEffect>
                  </a14:imgLayer>
                </a14:imgProps>
              </a:ext>
              <a:ext uri="{28A0092B-C50C-407E-A947-70E740481C1C}">
                <a14:useLocalDpi xmlns:a14="http://schemas.microsoft.com/office/drawing/2010/main" val="0"/>
              </a:ext>
            </a:extLst>
          </a:blip>
          <a:stretch>
            <a:fillRect/>
          </a:stretch>
        </p:blipFill>
        <p:spPr>
          <a:xfrm>
            <a:off x="6026566" y="1946303"/>
            <a:ext cx="1878240" cy="2127046"/>
          </a:xfrm>
          <a:prstGeom prst="rect">
            <a:avLst/>
          </a:prstGeom>
        </p:spPr>
      </p:pic>
      <p:sp>
        <p:nvSpPr>
          <p:cNvPr id="16" name="TextBox 15"/>
          <p:cNvSpPr txBox="1"/>
          <p:nvPr/>
        </p:nvSpPr>
        <p:spPr>
          <a:xfrm>
            <a:off x="4755444" y="4807114"/>
            <a:ext cx="4209044" cy="1754327"/>
          </a:xfrm>
          <a:prstGeom prst="rect">
            <a:avLst/>
          </a:prstGeom>
          <a:noFill/>
          <a:ln w="25400">
            <a:solidFill>
              <a:schemeClr val="tx1"/>
            </a:solidFill>
          </a:ln>
        </p:spPr>
        <p:txBody>
          <a:bodyPr wrap="square" rtlCol="0">
            <a:spAutoFit/>
          </a:bodyPr>
          <a:lstStyle/>
          <a:p>
            <a:r>
              <a:rPr lang="en-US" sz="1200" dirty="0" smtClean="0"/>
              <a:t>What is this?</a:t>
            </a:r>
          </a:p>
          <a:p>
            <a:endParaRPr lang="en-US" sz="1200" dirty="0"/>
          </a:p>
          <a:p>
            <a:r>
              <a:rPr lang="en-US" sz="1200" dirty="0" smtClean="0"/>
              <a:t>Why is it referred to as a </a:t>
            </a:r>
          </a:p>
          <a:p>
            <a:r>
              <a:rPr lang="en-US" sz="1200" dirty="0" smtClean="0"/>
              <a:t>universal energy currency?</a:t>
            </a:r>
          </a:p>
          <a:p>
            <a:endParaRPr lang="en-US" sz="1200" dirty="0"/>
          </a:p>
          <a:p>
            <a:endParaRPr lang="en-US" sz="1200" dirty="0" smtClean="0"/>
          </a:p>
          <a:p>
            <a:r>
              <a:rPr lang="en-US" sz="1200" dirty="0" smtClean="0"/>
              <a:t>Or even as a universal energy carrier?</a:t>
            </a:r>
          </a:p>
          <a:p>
            <a:endParaRPr lang="en-US" sz="1200" dirty="0"/>
          </a:p>
          <a:p>
            <a:endParaRPr lang="en-US" sz="1200" dirty="0"/>
          </a:p>
        </p:txBody>
      </p:sp>
      <p:pic>
        <p:nvPicPr>
          <p:cNvPr id="17" name="Picture 5"/>
          <p:cNvPicPr>
            <a:picLocks noChangeAspect="1" noChangeArrowheads="1"/>
          </p:cNvPicPr>
          <p:nvPr/>
        </p:nvPicPr>
        <p:blipFill>
          <a:blip r:embed="rId4" cstate="print">
            <a:grayscl/>
            <a:extLst>
              <a:ext uri="{BEBA8EAE-BF5A-486C-A8C5-ECC9F3942E4B}">
                <a14:imgProps xmlns:a14="http://schemas.microsoft.com/office/drawing/2010/main">
                  <a14:imgLayer r:embed="rId5">
                    <a14:imgEffect>
                      <a14:sharpenSoften amount="100000"/>
                    </a14:imgEffect>
                  </a14:imgLayer>
                </a14:imgProps>
              </a:ext>
            </a:extLst>
          </a:blip>
          <a:srcRect t="2894" b="2894"/>
          <a:stretch>
            <a:fillRect/>
          </a:stretch>
        </p:blipFill>
        <p:spPr bwMode="auto">
          <a:xfrm>
            <a:off x="6936112" y="4917263"/>
            <a:ext cx="1937388" cy="1065489"/>
          </a:xfrm>
          <a:prstGeom prst="rect">
            <a:avLst/>
          </a:prstGeom>
          <a:noFill/>
          <a:ln w="9525">
            <a:noFill/>
            <a:miter lim="800000"/>
            <a:headEnd/>
            <a:tailEnd/>
          </a:ln>
        </p:spPr>
      </p:pic>
    </p:spTree>
    <p:extLst>
      <p:ext uri="{BB962C8B-B14F-4D97-AF65-F5344CB8AC3E}">
        <p14:creationId xmlns:p14="http://schemas.microsoft.com/office/powerpoint/2010/main" val="4363021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2: Section 3: Nucleotides and Nucleic Acids</a:t>
            </a:r>
            <a:endParaRPr lang="en-GB" b="1" dirty="0">
              <a:latin typeface="Arial" pitchFamily="34" charset="0"/>
              <a:cs typeface="Arial" pitchFamily="34" charset="0"/>
            </a:endParaRPr>
          </a:p>
        </p:txBody>
      </p:sp>
      <p:sp>
        <p:nvSpPr>
          <p:cNvPr id="5" name="TextBox 4"/>
          <p:cNvSpPr txBox="1"/>
          <p:nvPr/>
        </p:nvSpPr>
        <p:spPr>
          <a:xfrm>
            <a:off x="179511" y="584483"/>
            <a:ext cx="4392489" cy="138499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400" dirty="0" smtClean="0"/>
              <a:t>2.1.3 Nucleotides and Nucleic Acids</a:t>
            </a:r>
          </a:p>
          <a:p>
            <a:r>
              <a:rPr lang="en-GB" sz="1400" dirty="0" smtClean="0"/>
              <a:t>Be able to explain why DNA is said to show semi-conservative replication;</a:t>
            </a:r>
          </a:p>
          <a:p>
            <a:r>
              <a:rPr lang="en-GB" sz="1400" dirty="0" smtClean="0"/>
              <a:t>Know the roles of helicase &amp; polymerase and the importance of conserving the genetic sequence;</a:t>
            </a:r>
          </a:p>
          <a:p>
            <a:endParaRPr lang="en-GB" sz="1400" dirty="0" smtClean="0"/>
          </a:p>
        </p:txBody>
      </p:sp>
      <p:sp>
        <p:nvSpPr>
          <p:cNvPr id="6" name="TextBox 5"/>
          <p:cNvSpPr txBox="1"/>
          <p:nvPr/>
        </p:nvSpPr>
        <p:spPr>
          <a:xfrm>
            <a:off x="5119462" y="1126087"/>
            <a:ext cx="184666" cy="369332"/>
          </a:xfrm>
          <a:prstGeom prst="rect">
            <a:avLst/>
          </a:prstGeom>
          <a:noFill/>
        </p:spPr>
        <p:txBody>
          <a:bodyPr wrap="none" rtlCol="0">
            <a:spAutoFit/>
          </a:bodyPr>
          <a:lstStyle/>
          <a:p>
            <a:endParaRPr lang="en-US" dirty="0"/>
          </a:p>
        </p:txBody>
      </p:sp>
      <p:sp>
        <p:nvSpPr>
          <p:cNvPr id="7" name="TextBox 6"/>
          <p:cNvSpPr txBox="1"/>
          <p:nvPr/>
        </p:nvSpPr>
        <p:spPr>
          <a:xfrm>
            <a:off x="4755444" y="625106"/>
            <a:ext cx="4209044" cy="1011784"/>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400" dirty="0" smtClean="0"/>
              <a:t>Key words: semi-conservative; template strand, DNA nucleotides; replication fork; leading strand; lagging strand; complimentary base pairing; </a:t>
            </a:r>
            <a:endParaRPr lang="en-GB" sz="1400" dirty="0"/>
          </a:p>
        </p:txBody>
      </p:sp>
      <p:sp>
        <p:nvSpPr>
          <p:cNvPr id="8" name="TextBox 7"/>
          <p:cNvSpPr txBox="1"/>
          <p:nvPr/>
        </p:nvSpPr>
        <p:spPr>
          <a:xfrm>
            <a:off x="179511" y="2121233"/>
            <a:ext cx="4392489" cy="1600438"/>
          </a:xfrm>
          <a:prstGeom prst="rect">
            <a:avLst/>
          </a:prstGeom>
          <a:noFill/>
          <a:ln w="25400">
            <a:solidFill>
              <a:schemeClr val="tx1"/>
            </a:solidFill>
          </a:ln>
        </p:spPr>
        <p:txBody>
          <a:bodyPr wrap="square" rtlCol="0">
            <a:spAutoFit/>
          </a:bodyPr>
          <a:lstStyle/>
          <a:p>
            <a:r>
              <a:rPr lang="en-US" sz="1400" dirty="0" smtClean="0"/>
              <a:t>Which model correctly shows DNA replication?</a:t>
            </a:r>
          </a:p>
          <a:p>
            <a:endParaRPr lang="en-US" sz="1400" dirty="0"/>
          </a:p>
          <a:p>
            <a:endParaRPr lang="en-US" sz="1400" dirty="0" smtClean="0"/>
          </a:p>
          <a:p>
            <a:endParaRPr lang="en-US" sz="1400" dirty="0"/>
          </a:p>
          <a:p>
            <a:endParaRPr lang="en-US" sz="1400" dirty="0" smtClean="0"/>
          </a:p>
          <a:p>
            <a:endParaRPr lang="en-US" sz="1400" dirty="0"/>
          </a:p>
          <a:p>
            <a:endParaRPr lang="en-US" sz="1400" dirty="0" smtClean="0"/>
          </a:p>
        </p:txBody>
      </p:sp>
      <p:pic>
        <p:nvPicPr>
          <p:cNvPr id="9" name="Picture 8" descr="Screen Shot 2015-11-01 at 20.59.48.png"/>
          <p:cNvPicPr>
            <a:picLocks noChangeAspect="1"/>
          </p:cNvPicPr>
          <p:nvPr/>
        </p:nvPicPr>
        <p:blipFill>
          <a:blip r:embed="rId2">
            <a:grayscl/>
            <a:extLst>
              <a:ext uri="{28A0092B-C50C-407E-A947-70E740481C1C}">
                <a14:useLocalDpi xmlns:a14="http://schemas.microsoft.com/office/drawing/2010/main" val="0"/>
              </a:ext>
            </a:extLst>
          </a:blip>
          <a:stretch>
            <a:fillRect/>
          </a:stretch>
        </p:blipFill>
        <p:spPr>
          <a:xfrm>
            <a:off x="1047514" y="2458260"/>
            <a:ext cx="1950841" cy="1194082"/>
          </a:xfrm>
          <a:prstGeom prst="rect">
            <a:avLst/>
          </a:prstGeom>
          <a:ln w="50800">
            <a:solidFill>
              <a:srgbClr val="660066"/>
            </a:solidFill>
          </a:ln>
        </p:spPr>
      </p:pic>
      <p:pic>
        <p:nvPicPr>
          <p:cNvPr id="10" name="Picture 9" descr="http://gened.emc.maricopa.edu/bio/bio181/BIOBK/diagrep_1.gif"/>
          <p:cNvPicPr/>
          <p:nvPr/>
        </p:nvPicPr>
        <p:blipFill>
          <a:blip r:embed="rId3">
            <a:extLst>
              <a:ext uri="{28A0092B-C50C-407E-A947-70E740481C1C}">
                <a14:useLocalDpi xmlns:a14="http://schemas.microsoft.com/office/drawing/2010/main" val="0"/>
              </a:ext>
            </a:extLst>
          </a:blip>
          <a:srcRect/>
          <a:stretch>
            <a:fillRect/>
          </a:stretch>
        </p:blipFill>
        <p:spPr bwMode="auto">
          <a:xfrm>
            <a:off x="3995241" y="4570173"/>
            <a:ext cx="4720590" cy="1726565"/>
          </a:xfrm>
          <a:prstGeom prst="rect">
            <a:avLst/>
          </a:prstGeom>
          <a:noFill/>
          <a:ln>
            <a:solidFill>
              <a:schemeClr val="tx1"/>
            </a:solidFill>
          </a:ln>
        </p:spPr>
      </p:pic>
      <p:sp>
        <p:nvSpPr>
          <p:cNvPr id="11" name="TextBox 10"/>
          <p:cNvSpPr txBox="1"/>
          <p:nvPr/>
        </p:nvSpPr>
        <p:spPr>
          <a:xfrm>
            <a:off x="179511" y="3775711"/>
            <a:ext cx="8784977" cy="2769989"/>
          </a:xfrm>
          <a:prstGeom prst="rect">
            <a:avLst/>
          </a:prstGeom>
          <a:noFill/>
          <a:ln w="25400">
            <a:solidFill>
              <a:schemeClr val="tx1"/>
            </a:solidFill>
          </a:ln>
        </p:spPr>
        <p:txBody>
          <a:bodyPr wrap="square" rtlCol="0">
            <a:spAutoFit/>
          </a:bodyPr>
          <a:lstStyle/>
          <a:p>
            <a:r>
              <a:rPr lang="en-US" sz="1400" dirty="0" smtClean="0"/>
              <a:t>Below is a diagram showing DNA replication:</a:t>
            </a:r>
          </a:p>
          <a:p>
            <a:r>
              <a:rPr lang="en-US" sz="1400" dirty="0" smtClean="0"/>
              <a:t>Annotate the diagram with the replication fork; template strand; newly synthesised strand; addition of complimentary DNA nucleotides:</a:t>
            </a:r>
          </a:p>
          <a:p>
            <a:endParaRPr lang="en-US" sz="1400" dirty="0" smtClean="0"/>
          </a:p>
          <a:p>
            <a:r>
              <a:rPr lang="en-US" sz="1400" dirty="0" smtClean="0"/>
              <a:t>What is the role of DNA helicase?</a:t>
            </a:r>
          </a:p>
          <a:p>
            <a:endParaRPr lang="en-US" sz="1400" dirty="0"/>
          </a:p>
          <a:p>
            <a:r>
              <a:rPr lang="en-US" sz="1400" dirty="0" smtClean="0"/>
              <a:t>What is the role of DNA polymerase?</a:t>
            </a:r>
            <a:endParaRPr lang="en-US" dirty="0"/>
          </a:p>
          <a:p>
            <a:endParaRPr lang="en-US" dirty="0" smtClean="0"/>
          </a:p>
          <a:p>
            <a:endParaRPr lang="en-US" dirty="0"/>
          </a:p>
          <a:p>
            <a:endParaRPr lang="en-US" dirty="0" smtClean="0"/>
          </a:p>
          <a:p>
            <a:endParaRPr lang="en-US" dirty="0"/>
          </a:p>
        </p:txBody>
      </p:sp>
      <p:sp>
        <p:nvSpPr>
          <p:cNvPr id="12" name="TextBox 11"/>
          <p:cNvSpPr txBox="1"/>
          <p:nvPr/>
        </p:nvSpPr>
        <p:spPr>
          <a:xfrm>
            <a:off x="4755444" y="1969478"/>
            <a:ext cx="4209044" cy="1600438"/>
          </a:xfrm>
          <a:prstGeom prst="rect">
            <a:avLst/>
          </a:prstGeom>
          <a:noFill/>
          <a:ln w="25400">
            <a:solidFill>
              <a:schemeClr val="tx1"/>
            </a:solidFill>
          </a:ln>
        </p:spPr>
        <p:txBody>
          <a:bodyPr wrap="square" rtlCol="0">
            <a:spAutoFit/>
          </a:bodyPr>
          <a:lstStyle/>
          <a:p>
            <a:r>
              <a:rPr lang="en-US" sz="1400" dirty="0" smtClean="0"/>
              <a:t>You have to know about a practical technique that you did in class to extract and purify DNA.</a:t>
            </a:r>
          </a:p>
          <a:p>
            <a:r>
              <a:rPr lang="en-US" sz="1400" dirty="0" smtClean="0"/>
              <a:t>What were the functions of:</a:t>
            </a:r>
          </a:p>
          <a:p>
            <a:r>
              <a:rPr lang="en-US" sz="1400" dirty="0" smtClean="0"/>
              <a:t>Detergent – </a:t>
            </a:r>
          </a:p>
          <a:p>
            <a:r>
              <a:rPr lang="en-US" sz="1400" dirty="0" smtClean="0"/>
              <a:t>Salt solution –</a:t>
            </a:r>
          </a:p>
          <a:p>
            <a:r>
              <a:rPr lang="en-US" sz="1400" dirty="0" smtClean="0"/>
              <a:t>Protease solution –</a:t>
            </a:r>
          </a:p>
          <a:p>
            <a:r>
              <a:rPr lang="en-US" sz="1400" dirty="0" smtClean="0"/>
              <a:t>Why did DNA precipitate into ethanol?</a:t>
            </a:r>
            <a:endParaRPr lang="en-US" sz="1400" dirty="0"/>
          </a:p>
        </p:txBody>
      </p:sp>
    </p:spTree>
    <p:extLst>
      <p:ext uri="{BB962C8B-B14F-4D97-AF65-F5344CB8AC3E}">
        <p14:creationId xmlns:p14="http://schemas.microsoft.com/office/powerpoint/2010/main" val="15125942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2: Section 3: Nucleotides and Nucleic Acids</a:t>
            </a:r>
            <a:endParaRPr lang="en-GB" b="1" dirty="0">
              <a:latin typeface="Arial" pitchFamily="34" charset="0"/>
              <a:cs typeface="Arial" pitchFamily="34" charset="0"/>
            </a:endParaRPr>
          </a:p>
        </p:txBody>
      </p:sp>
      <p:sp>
        <p:nvSpPr>
          <p:cNvPr id="5" name="TextBox 4"/>
          <p:cNvSpPr txBox="1"/>
          <p:nvPr/>
        </p:nvSpPr>
        <p:spPr>
          <a:xfrm>
            <a:off x="179511" y="584483"/>
            <a:ext cx="4392489" cy="73866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400" dirty="0" smtClean="0"/>
              <a:t>2.1.3 Nucleotides and Nucleic Acids</a:t>
            </a:r>
          </a:p>
          <a:p>
            <a:r>
              <a:rPr lang="en-GB" sz="1400" dirty="0" smtClean="0"/>
              <a:t>What is the nature of the genetic code;</a:t>
            </a:r>
          </a:p>
          <a:p>
            <a:r>
              <a:rPr lang="en-GB" sz="1400" dirty="0" smtClean="0"/>
              <a:t>Be able to describe transcription;</a:t>
            </a:r>
          </a:p>
        </p:txBody>
      </p:sp>
      <p:sp>
        <p:nvSpPr>
          <p:cNvPr id="6" name="TextBox 5"/>
          <p:cNvSpPr txBox="1"/>
          <p:nvPr/>
        </p:nvSpPr>
        <p:spPr>
          <a:xfrm>
            <a:off x="5119462" y="1126087"/>
            <a:ext cx="184666" cy="369332"/>
          </a:xfrm>
          <a:prstGeom prst="rect">
            <a:avLst/>
          </a:prstGeom>
          <a:noFill/>
        </p:spPr>
        <p:txBody>
          <a:bodyPr wrap="none" rtlCol="0">
            <a:spAutoFit/>
          </a:bodyPr>
          <a:lstStyle/>
          <a:p>
            <a:endParaRPr lang="en-US" dirty="0"/>
          </a:p>
        </p:txBody>
      </p:sp>
      <p:sp>
        <p:nvSpPr>
          <p:cNvPr id="7" name="TextBox 6"/>
          <p:cNvSpPr txBox="1"/>
          <p:nvPr/>
        </p:nvSpPr>
        <p:spPr>
          <a:xfrm>
            <a:off x="4755444" y="625105"/>
            <a:ext cx="4209044" cy="1430657"/>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400" dirty="0" smtClean="0"/>
              <a:t>Key words:</a:t>
            </a:r>
          </a:p>
          <a:p>
            <a:r>
              <a:rPr lang="en-GB" sz="1400" dirty="0" smtClean="0"/>
              <a:t>Triplet; anticodon; codon; universal; non-overlapping; degenerate; primary structure of a protein; RNA polymerase; sense strand; anti-sense strand; start codon; stop codon; ribosome; methionine; mRNA; </a:t>
            </a:r>
            <a:r>
              <a:rPr lang="en-GB" sz="1400" dirty="0" err="1" smtClean="0"/>
              <a:t>tRNA</a:t>
            </a:r>
            <a:r>
              <a:rPr lang="en-GB" sz="1400" dirty="0" smtClean="0"/>
              <a:t>; </a:t>
            </a:r>
            <a:endParaRPr lang="en-GB" sz="1400" dirty="0"/>
          </a:p>
        </p:txBody>
      </p:sp>
      <p:sp>
        <p:nvSpPr>
          <p:cNvPr id="2" name="TextBox 1"/>
          <p:cNvSpPr txBox="1"/>
          <p:nvPr/>
        </p:nvSpPr>
        <p:spPr>
          <a:xfrm>
            <a:off x="179511" y="1430598"/>
            <a:ext cx="4392489" cy="3323987"/>
          </a:xfrm>
          <a:prstGeom prst="rect">
            <a:avLst/>
          </a:prstGeom>
          <a:noFill/>
          <a:ln w="25400">
            <a:solidFill>
              <a:schemeClr val="tx1"/>
            </a:solidFill>
          </a:ln>
        </p:spPr>
        <p:txBody>
          <a:bodyPr wrap="square" rtlCol="0">
            <a:spAutoFit/>
          </a:bodyPr>
          <a:lstStyle/>
          <a:p>
            <a:r>
              <a:rPr lang="en-US" sz="1400" dirty="0" smtClean="0"/>
              <a:t>Transcription</a:t>
            </a:r>
          </a:p>
          <a:p>
            <a:r>
              <a:rPr lang="en-US" sz="1400" dirty="0" smtClean="0"/>
              <a:t>What is it?</a:t>
            </a:r>
          </a:p>
          <a:p>
            <a:r>
              <a:rPr lang="en-US" sz="1400" dirty="0" smtClean="0"/>
              <a:t>What is copied?  What is produced?</a:t>
            </a:r>
          </a:p>
          <a:p>
            <a:r>
              <a:rPr lang="en-US" sz="1400" dirty="0" smtClean="0"/>
              <a:t>Label the following:</a:t>
            </a:r>
          </a:p>
          <a:p>
            <a:r>
              <a:rPr lang="en-US" sz="1400" dirty="0" smtClean="0"/>
              <a:t>Transcript; sense strand; anti-sense strand; </a:t>
            </a:r>
          </a:p>
          <a:p>
            <a:endParaRPr lang="en-US" sz="1400" dirty="0"/>
          </a:p>
          <a:p>
            <a:endParaRPr lang="en-US" sz="1400" dirty="0" smtClean="0"/>
          </a:p>
          <a:p>
            <a:endParaRPr lang="en-US" sz="1400" dirty="0"/>
          </a:p>
          <a:p>
            <a:endParaRPr lang="en-US" sz="1400" dirty="0" smtClean="0"/>
          </a:p>
          <a:p>
            <a:endParaRPr lang="en-US" sz="1400" dirty="0"/>
          </a:p>
          <a:p>
            <a:endParaRPr lang="en-US" sz="1400" dirty="0" smtClean="0"/>
          </a:p>
          <a:p>
            <a:endParaRPr lang="en-US" sz="1400" dirty="0"/>
          </a:p>
          <a:p>
            <a:endParaRPr lang="en-US" sz="1400" dirty="0" smtClean="0"/>
          </a:p>
          <a:p>
            <a:endParaRPr lang="en-US" sz="1400" dirty="0" smtClean="0"/>
          </a:p>
          <a:p>
            <a:endParaRPr lang="en-US" sz="1400" dirty="0"/>
          </a:p>
        </p:txBody>
      </p:sp>
      <p:pic>
        <p:nvPicPr>
          <p:cNvPr id="3" name="Picture 2" descr="Screen Shot 2016-04-18 at 15.35.03.png"/>
          <p:cNvPicPr>
            <a:picLocks noChangeAspect="1"/>
          </p:cNvPicPr>
          <p:nvPr/>
        </p:nvPicPr>
        <p:blipFill>
          <a:blip r:embed="rId2">
            <a:grayscl/>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val="0"/>
              </a:ext>
            </a:extLst>
          </a:blip>
          <a:stretch>
            <a:fillRect/>
          </a:stretch>
        </p:blipFill>
        <p:spPr>
          <a:xfrm>
            <a:off x="645660" y="2605713"/>
            <a:ext cx="2536000" cy="1976779"/>
          </a:xfrm>
          <a:prstGeom prst="rect">
            <a:avLst/>
          </a:prstGeom>
        </p:spPr>
      </p:pic>
      <p:sp>
        <p:nvSpPr>
          <p:cNvPr id="8" name="TextBox 7"/>
          <p:cNvSpPr txBox="1"/>
          <p:nvPr/>
        </p:nvSpPr>
        <p:spPr>
          <a:xfrm>
            <a:off x="179512" y="4757385"/>
            <a:ext cx="4392489" cy="2031325"/>
          </a:xfrm>
          <a:prstGeom prst="rect">
            <a:avLst/>
          </a:prstGeom>
          <a:noFill/>
          <a:ln w="25400">
            <a:solidFill>
              <a:schemeClr val="tx1"/>
            </a:solidFill>
          </a:ln>
        </p:spPr>
        <p:txBody>
          <a:bodyPr wrap="square" rtlCol="0">
            <a:spAutoFit/>
          </a:bodyPr>
          <a:lstStyle/>
          <a:p>
            <a:r>
              <a:rPr lang="en-US" sz="1400" dirty="0" smtClean="0"/>
              <a:t>Distinguish between the following:</a:t>
            </a:r>
          </a:p>
          <a:p>
            <a:r>
              <a:rPr lang="en-US" sz="1400" dirty="0" smtClean="0"/>
              <a:t>Triplet:</a:t>
            </a:r>
          </a:p>
          <a:p>
            <a:r>
              <a:rPr lang="en-US" sz="1400" dirty="0" smtClean="0"/>
              <a:t>Codon:</a:t>
            </a:r>
          </a:p>
          <a:p>
            <a:r>
              <a:rPr lang="en-US" sz="1400" dirty="0" smtClean="0"/>
              <a:t>Anticodon:</a:t>
            </a:r>
          </a:p>
          <a:p>
            <a:r>
              <a:rPr lang="en-US" sz="1400" dirty="0" smtClean="0"/>
              <a:t>Why is genetic code described as being universal and non-overlapping?</a:t>
            </a:r>
          </a:p>
          <a:p>
            <a:endParaRPr lang="en-US" sz="1400" dirty="0"/>
          </a:p>
          <a:p>
            <a:r>
              <a:rPr lang="en-US" sz="1400" dirty="0" smtClean="0"/>
              <a:t>What does degenerate mean?</a:t>
            </a:r>
          </a:p>
          <a:p>
            <a:endParaRPr lang="en-US" sz="1400" dirty="0"/>
          </a:p>
        </p:txBody>
      </p:sp>
      <p:sp>
        <p:nvSpPr>
          <p:cNvPr id="9" name="TextBox 8"/>
          <p:cNvSpPr txBox="1"/>
          <p:nvPr/>
        </p:nvSpPr>
        <p:spPr>
          <a:xfrm>
            <a:off x="4755444" y="2212892"/>
            <a:ext cx="4209044" cy="4401204"/>
          </a:xfrm>
          <a:prstGeom prst="rect">
            <a:avLst/>
          </a:prstGeom>
          <a:noFill/>
          <a:ln w="25400">
            <a:solidFill>
              <a:schemeClr val="tx1"/>
            </a:solidFill>
          </a:ln>
        </p:spPr>
        <p:txBody>
          <a:bodyPr wrap="square" rtlCol="0">
            <a:spAutoFit/>
          </a:bodyPr>
          <a:lstStyle/>
          <a:p>
            <a:r>
              <a:rPr lang="en-US" sz="1400" dirty="0" smtClean="0"/>
              <a:t>Translation</a:t>
            </a:r>
          </a:p>
          <a:p>
            <a:r>
              <a:rPr lang="en-US" sz="1400" dirty="0" smtClean="0"/>
              <a:t>Where does it take place?</a:t>
            </a:r>
          </a:p>
          <a:p>
            <a:endParaRPr lang="en-US" sz="1400" dirty="0"/>
          </a:p>
          <a:p>
            <a:r>
              <a:rPr lang="en-US" sz="1400" dirty="0" smtClean="0"/>
              <a:t>What does it produce?</a:t>
            </a:r>
          </a:p>
          <a:p>
            <a:endParaRPr lang="en-US" sz="1400" dirty="0" smtClean="0"/>
          </a:p>
          <a:p>
            <a:r>
              <a:rPr lang="en-US" sz="1400" dirty="0" smtClean="0"/>
              <a:t>Label the following:</a:t>
            </a:r>
          </a:p>
          <a:p>
            <a:r>
              <a:rPr lang="en-US" sz="1400" dirty="0" smtClean="0"/>
              <a:t>Small subunit</a:t>
            </a:r>
          </a:p>
          <a:p>
            <a:r>
              <a:rPr lang="en-US" sz="1400" dirty="0" smtClean="0"/>
              <a:t>Large subunit</a:t>
            </a:r>
          </a:p>
          <a:p>
            <a:r>
              <a:rPr lang="en-US" sz="1400" dirty="0" smtClean="0"/>
              <a:t>Start codon</a:t>
            </a:r>
          </a:p>
          <a:p>
            <a:r>
              <a:rPr lang="en-US" sz="1400" dirty="0" smtClean="0"/>
              <a:t>Methionine</a:t>
            </a:r>
          </a:p>
          <a:p>
            <a:r>
              <a:rPr lang="en-US" sz="1400" dirty="0" smtClean="0"/>
              <a:t>Peptide bond</a:t>
            </a:r>
          </a:p>
          <a:p>
            <a:r>
              <a:rPr lang="en-US" sz="1400" dirty="0" smtClean="0"/>
              <a:t>Hydrogen bond</a:t>
            </a:r>
          </a:p>
          <a:p>
            <a:r>
              <a:rPr lang="en-US" sz="1400" dirty="0" err="1" smtClean="0"/>
              <a:t>tRNA</a:t>
            </a:r>
            <a:endParaRPr lang="en-US" sz="1400" dirty="0" smtClean="0"/>
          </a:p>
          <a:p>
            <a:r>
              <a:rPr lang="en-US" sz="1400" dirty="0" smtClean="0"/>
              <a:t>mRNA</a:t>
            </a:r>
          </a:p>
          <a:p>
            <a:r>
              <a:rPr lang="en-US" sz="1400" dirty="0" smtClean="0"/>
              <a:t>Codon</a:t>
            </a:r>
          </a:p>
          <a:p>
            <a:r>
              <a:rPr lang="en-US" sz="1400" dirty="0" smtClean="0"/>
              <a:t>Anticodon</a:t>
            </a:r>
          </a:p>
          <a:p>
            <a:r>
              <a:rPr lang="en-US" sz="1400" dirty="0" err="1" smtClean="0"/>
              <a:t>rRNA</a:t>
            </a:r>
            <a:endParaRPr lang="en-US" sz="1400" dirty="0"/>
          </a:p>
          <a:p>
            <a:endParaRPr lang="en-US" sz="1400" dirty="0" smtClean="0"/>
          </a:p>
          <a:p>
            <a:endParaRPr lang="en-US" sz="1400" dirty="0" smtClean="0"/>
          </a:p>
          <a:p>
            <a:endParaRPr lang="en-US" sz="1400" dirty="0"/>
          </a:p>
        </p:txBody>
      </p:sp>
      <p:pic>
        <p:nvPicPr>
          <p:cNvPr id="10" name="Picture 9"/>
          <p:cNvPicPr/>
          <p:nvPr/>
        </p:nvPicPr>
        <p:blipFill>
          <a:blip r:embed="rId4">
            <a:extLst>
              <a:ext uri="{28A0092B-C50C-407E-A947-70E740481C1C}">
                <a14:useLocalDpi xmlns:a14="http://schemas.microsoft.com/office/drawing/2010/main" val="0"/>
              </a:ext>
            </a:extLst>
          </a:blip>
          <a:srcRect/>
          <a:stretch>
            <a:fillRect/>
          </a:stretch>
        </p:blipFill>
        <p:spPr bwMode="auto">
          <a:xfrm>
            <a:off x="6729932" y="2330738"/>
            <a:ext cx="1948961" cy="1191963"/>
          </a:xfrm>
          <a:prstGeom prst="rect">
            <a:avLst/>
          </a:prstGeom>
          <a:noFill/>
          <a:ln>
            <a:noFill/>
          </a:ln>
        </p:spPr>
      </p:pic>
      <p:pic>
        <p:nvPicPr>
          <p:cNvPr id="11" name="Picture 10"/>
          <p:cNvPicPr/>
          <p:nvPr/>
        </p:nvPicPr>
        <p:blipFill>
          <a:blip r:embed="rId5">
            <a:extLst>
              <a:ext uri="{BEBA8EAE-BF5A-486C-A8C5-ECC9F3942E4B}">
                <a14:imgProps xmlns:a14="http://schemas.microsoft.com/office/drawing/2010/main">
                  <a14:imgLayer r:embed="rId6">
                    <a14:imgEffect>
                      <a14:sharpenSoften amount="100000"/>
                    </a14:imgEffect>
                  </a14:imgLayer>
                </a14:imgProps>
              </a:ext>
              <a:ext uri="{28A0092B-C50C-407E-A947-70E740481C1C}">
                <a14:useLocalDpi xmlns:a14="http://schemas.microsoft.com/office/drawing/2010/main" val="0"/>
              </a:ext>
            </a:extLst>
          </a:blip>
          <a:srcRect/>
          <a:stretch>
            <a:fillRect/>
          </a:stretch>
        </p:blipFill>
        <p:spPr bwMode="auto">
          <a:xfrm>
            <a:off x="6756119" y="3849644"/>
            <a:ext cx="1767588" cy="907741"/>
          </a:xfrm>
          <a:prstGeom prst="rect">
            <a:avLst/>
          </a:prstGeom>
          <a:noFill/>
          <a:ln>
            <a:noFill/>
          </a:ln>
        </p:spPr>
      </p:pic>
      <p:pic>
        <p:nvPicPr>
          <p:cNvPr id="12" name="Picture 11"/>
          <p:cNvPicPr/>
          <p:nvPr/>
        </p:nvPicPr>
        <p:blipFill>
          <a:blip r:embed="rId7">
            <a:extLst>
              <a:ext uri="{BEBA8EAE-BF5A-486C-A8C5-ECC9F3942E4B}">
                <a14:imgProps xmlns:a14="http://schemas.microsoft.com/office/drawing/2010/main">
                  <a14:imgLayer r:embed="rId8">
                    <a14:imgEffect>
                      <a14:sharpenSoften amount="100000"/>
                    </a14:imgEffect>
                  </a14:imgLayer>
                </a14:imgProps>
              </a:ext>
              <a:ext uri="{28A0092B-C50C-407E-A947-70E740481C1C}">
                <a14:useLocalDpi xmlns:a14="http://schemas.microsoft.com/office/drawing/2010/main" val="0"/>
              </a:ext>
            </a:extLst>
          </a:blip>
          <a:srcRect/>
          <a:stretch>
            <a:fillRect/>
          </a:stretch>
        </p:blipFill>
        <p:spPr bwMode="auto">
          <a:xfrm>
            <a:off x="6913237" y="4875231"/>
            <a:ext cx="1755156" cy="1512258"/>
          </a:xfrm>
          <a:prstGeom prst="rect">
            <a:avLst/>
          </a:prstGeom>
          <a:noFill/>
          <a:ln>
            <a:noFill/>
          </a:ln>
        </p:spPr>
      </p:pic>
    </p:spTree>
    <p:extLst>
      <p:ext uri="{BB962C8B-B14F-4D97-AF65-F5344CB8AC3E}">
        <p14:creationId xmlns:p14="http://schemas.microsoft.com/office/powerpoint/2010/main" val="32110519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2: Section 3: Nucleotide and Nucleic Acids </a:t>
            </a:r>
            <a:endParaRPr lang="en-GB" b="1" dirty="0">
              <a:latin typeface="Arial" pitchFamily="34" charset="0"/>
              <a:cs typeface="Arial" pitchFamily="34" charset="0"/>
            </a:endParaRPr>
          </a:p>
        </p:txBody>
      </p:sp>
      <p:sp>
        <p:nvSpPr>
          <p:cNvPr id="7" name="TextBox 6"/>
          <p:cNvSpPr txBox="1"/>
          <p:nvPr/>
        </p:nvSpPr>
        <p:spPr>
          <a:xfrm>
            <a:off x="179512" y="755412"/>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Exam questions</a:t>
            </a:r>
            <a:endParaRPr lang="en-GB" b="1" dirty="0">
              <a:latin typeface="Arial" pitchFamily="34" charset="0"/>
              <a:cs typeface="Arial" pitchFamily="34" charset="0"/>
            </a:endParaRPr>
          </a:p>
        </p:txBody>
      </p:sp>
      <p:sp>
        <p:nvSpPr>
          <p:cNvPr id="3" name="Rectangle 2"/>
          <p:cNvSpPr/>
          <p:nvPr/>
        </p:nvSpPr>
        <p:spPr>
          <a:xfrm>
            <a:off x="173938" y="1412776"/>
            <a:ext cx="4398062" cy="5262979"/>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sz="1600" dirty="0"/>
              <a:t>The diagram shows part of a DNA molecule.</a:t>
            </a:r>
          </a:p>
          <a:p>
            <a:endParaRPr lang="en-GB" sz="1600" b="1" dirty="0" smtClean="0"/>
          </a:p>
          <a:p>
            <a:endParaRPr lang="en-GB" sz="1600" b="1" dirty="0"/>
          </a:p>
          <a:p>
            <a:endParaRPr lang="en-GB" sz="1600" b="1" dirty="0" smtClean="0"/>
          </a:p>
          <a:p>
            <a:endParaRPr lang="en-GB" sz="1600" b="1" dirty="0"/>
          </a:p>
          <a:p>
            <a:endParaRPr lang="en-GB" sz="1600" b="1" dirty="0" smtClean="0"/>
          </a:p>
          <a:p>
            <a:endParaRPr lang="en-US" sz="1600" dirty="0" smtClean="0"/>
          </a:p>
          <a:p>
            <a:r>
              <a:rPr lang="en-US" sz="1600" dirty="0" smtClean="0"/>
              <a:t>Name </a:t>
            </a:r>
            <a:r>
              <a:rPr lang="en-US" sz="1600" dirty="0"/>
              <a:t>the </a:t>
            </a:r>
            <a:r>
              <a:rPr lang="en-US" sz="1600" b="1" dirty="0"/>
              <a:t>two </a:t>
            </a:r>
            <a:r>
              <a:rPr lang="en-US" sz="1600" dirty="0"/>
              <a:t>components of the part of the DNA molecule </a:t>
            </a:r>
            <a:r>
              <a:rPr lang="en-US" sz="1600" dirty="0" err="1"/>
              <a:t>labelled</a:t>
            </a:r>
            <a:r>
              <a:rPr lang="en-US" sz="1600" dirty="0"/>
              <a:t> </a:t>
            </a:r>
            <a:r>
              <a:rPr lang="en-US" sz="1600" b="1" dirty="0"/>
              <a:t>M</a:t>
            </a:r>
            <a:r>
              <a:rPr lang="en-US" sz="1600" dirty="0"/>
              <a:t>.</a:t>
            </a:r>
          </a:p>
          <a:p>
            <a:r>
              <a:rPr lang="en-GB" sz="1600" dirty="0" smtClean="0"/>
              <a:t>1</a:t>
            </a:r>
          </a:p>
          <a:p>
            <a:endParaRPr lang="en-GB" sz="1600" dirty="0" smtClean="0"/>
          </a:p>
          <a:p>
            <a:r>
              <a:rPr lang="en-GB" sz="1600" dirty="0" smtClean="0"/>
              <a:t>2 </a:t>
            </a:r>
          </a:p>
          <a:p>
            <a:endParaRPr lang="en-GB" sz="1600" dirty="0" smtClean="0"/>
          </a:p>
          <a:p>
            <a:pPr algn="r"/>
            <a:r>
              <a:rPr lang="en-GB" sz="1600" dirty="0" smtClean="0"/>
              <a:t>(</a:t>
            </a:r>
            <a:r>
              <a:rPr lang="en-GB" sz="1600" dirty="0"/>
              <a:t>2 marks)</a:t>
            </a:r>
          </a:p>
          <a:p>
            <a:r>
              <a:rPr lang="en-US" sz="1600" dirty="0" smtClean="0"/>
              <a:t>What </a:t>
            </a:r>
            <a:r>
              <a:rPr lang="en-US" sz="1600" dirty="0"/>
              <a:t>is the maximum number of amino acids for which this piece of DNA </a:t>
            </a:r>
            <a:r>
              <a:rPr lang="en-US" sz="1600" dirty="0" smtClean="0"/>
              <a:t>could </a:t>
            </a:r>
            <a:r>
              <a:rPr lang="en-GB" sz="1600" dirty="0" smtClean="0"/>
              <a:t>code?</a:t>
            </a:r>
          </a:p>
          <a:p>
            <a:endParaRPr lang="en-GB" sz="1600" dirty="0"/>
          </a:p>
          <a:p>
            <a:endParaRPr lang="en-GB" sz="1600" dirty="0" smtClean="0"/>
          </a:p>
          <a:p>
            <a:endParaRPr lang="en-GB" sz="1600" dirty="0" smtClean="0"/>
          </a:p>
          <a:p>
            <a:endParaRPr lang="en-GB" sz="1600" dirty="0"/>
          </a:p>
          <a:p>
            <a:pPr algn="r"/>
            <a:r>
              <a:rPr lang="en-GB" sz="1600" dirty="0"/>
              <a:t>(1 mark)</a:t>
            </a:r>
          </a:p>
        </p:txBody>
      </p:sp>
      <p:pic>
        <p:nvPicPr>
          <p:cNvPr id="6146" name="Picture 2"/>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val="0"/>
              </a:ext>
            </a:extLst>
          </a:blip>
          <a:srcRect/>
          <a:stretch>
            <a:fillRect/>
          </a:stretch>
        </p:blipFill>
        <p:spPr bwMode="auto">
          <a:xfrm>
            <a:off x="832495" y="1815852"/>
            <a:ext cx="3019425" cy="1181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8"/>
          <p:cNvSpPr/>
          <p:nvPr/>
        </p:nvSpPr>
        <p:spPr>
          <a:xfrm>
            <a:off x="4716016" y="1412776"/>
            <a:ext cx="4248472" cy="5262979"/>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sz="1400" dirty="0"/>
              <a:t>Scientists calculated the percentage of different bases in the DNA from a species </a:t>
            </a:r>
            <a:r>
              <a:rPr lang="en-US" sz="1400" dirty="0" smtClean="0"/>
              <a:t>of bacterium</a:t>
            </a:r>
            <a:r>
              <a:rPr lang="en-US" sz="1400" dirty="0"/>
              <a:t>. They found that 14% of the bases were guanine.</a:t>
            </a:r>
          </a:p>
          <a:p>
            <a:r>
              <a:rPr lang="en-US" sz="1400" dirty="0" smtClean="0"/>
              <a:t>What </a:t>
            </a:r>
            <a:r>
              <a:rPr lang="en-US" sz="1400" dirty="0"/>
              <a:t>percentage of the bases in this species of bacterium was cytosine</a:t>
            </a:r>
            <a:r>
              <a:rPr lang="en-US" sz="1400" dirty="0" smtClean="0"/>
              <a:t>?</a:t>
            </a:r>
          </a:p>
          <a:p>
            <a:endParaRPr lang="en-US" sz="1400" dirty="0" smtClean="0"/>
          </a:p>
          <a:p>
            <a:endParaRPr lang="en-US" sz="1400" dirty="0"/>
          </a:p>
          <a:p>
            <a:pPr algn="r"/>
            <a:r>
              <a:rPr lang="en-GB" sz="1400" dirty="0"/>
              <a:t>Answer ....................................... (1 mark)</a:t>
            </a:r>
          </a:p>
          <a:p>
            <a:r>
              <a:rPr lang="en-US" sz="1400" dirty="0" smtClean="0"/>
              <a:t>What </a:t>
            </a:r>
            <a:r>
              <a:rPr lang="en-US" sz="1400" dirty="0"/>
              <a:t>percentage of the bases in this species of bacterium was adenine</a:t>
            </a:r>
            <a:r>
              <a:rPr lang="en-US" sz="1400" dirty="0" smtClean="0"/>
              <a:t>?</a:t>
            </a:r>
          </a:p>
          <a:p>
            <a:endParaRPr lang="en-US" sz="1400" dirty="0" smtClean="0"/>
          </a:p>
          <a:p>
            <a:endParaRPr lang="en-US" sz="1400" dirty="0"/>
          </a:p>
          <a:p>
            <a:pPr algn="r"/>
            <a:r>
              <a:rPr lang="en-GB" sz="1400" dirty="0"/>
              <a:t>Answer ....................................... (1 mark)</a:t>
            </a:r>
          </a:p>
          <a:p>
            <a:r>
              <a:rPr lang="en-US" sz="1400" dirty="0" smtClean="0"/>
              <a:t>The </a:t>
            </a:r>
            <a:r>
              <a:rPr lang="en-US" sz="1400" dirty="0"/>
              <a:t>scientists found that, in a second species of bacterium, 29% of the bases </a:t>
            </a:r>
            <a:r>
              <a:rPr lang="en-US" sz="1400" dirty="0" smtClean="0"/>
              <a:t>were </a:t>
            </a:r>
            <a:r>
              <a:rPr lang="en-GB" sz="1400" dirty="0" smtClean="0"/>
              <a:t>guanine. </a:t>
            </a:r>
            <a:r>
              <a:rPr lang="en-US" sz="1400" dirty="0" smtClean="0"/>
              <a:t>Explain </a:t>
            </a:r>
            <a:r>
              <a:rPr lang="en-US" sz="1400" dirty="0"/>
              <a:t>the difference in the percentage of guanine bases in the two species </a:t>
            </a:r>
            <a:r>
              <a:rPr lang="en-US" sz="1400" dirty="0" smtClean="0"/>
              <a:t>of </a:t>
            </a:r>
            <a:r>
              <a:rPr lang="en-GB" sz="1400" dirty="0" smtClean="0"/>
              <a:t>bacterium</a:t>
            </a:r>
            <a:r>
              <a:rPr lang="en-GB" sz="1400" dirty="0"/>
              <a:t>.</a:t>
            </a:r>
          </a:p>
          <a:p>
            <a:endParaRPr lang="en-GB" sz="1400" i="1" dirty="0" smtClean="0"/>
          </a:p>
          <a:p>
            <a:endParaRPr lang="en-GB" sz="1400" i="1" dirty="0" smtClean="0"/>
          </a:p>
          <a:p>
            <a:endParaRPr lang="en-GB" sz="1400" i="1" dirty="0" smtClean="0"/>
          </a:p>
          <a:p>
            <a:endParaRPr lang="en-GB" sz="1400" i="1" dirty="0" smtClean="0"/>
          </a:p>
          <a:p>
            <a:endParaRPr lang="en-GB" sz="1400" i="1" dirty="0"/>
          </a:p>
          <a:p>
            <a:endParaRPr lang="en-GB" sz="1400" i="1" dirty="0" smtClean="0"/>
          </a:p>
          <a:p>
            <a:pPr algn="r"/>
            <a:r>
              <a:rPr lang="en-GB" sz="1400" dirty="0" smtClean="0"/>
              <a:t>(</a:t>
            </a:r>
            <a:r>
              <a:rPr lang="en-GB" sz="1400" dirty="0"/>
              <a:t>2 marks</a:t>
            </a:r>
            <a:r>
              <a:rPr lang="en-GB" sz="1400" dirty="0" smtClean="0"/>
              <a:t>)</a:t>
            </a:r>
            <a:endParaRPr lang="en-GB" sz="1400" dirty="0"/>
          </a:p>
        </p:txBody>
      </p:sp>
    </p:spTree>
    <p:extLst>
      <p:ext uri="{BB962C8B-B14F-4D97-AF65-F5344CB8AC3E}">
        <p14:creationId xmlns:p14="http://schemas.microsoft.com/office/powerpoint/2010/main" val="2219925018"/>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2: Section </a:t>
            </a:r>
            <a:r>
              <a:rPr lang="en-GB" b="1" dirty="0">
                <a:latin typeface="Arial" pitchFamily="34" charset="0"/>
                <a:cs typeface="Arial" pitchFamily="34" charset="0"/>
              </a:rPr>
              <a:t>4</a:t>
            </a:r>
            <a:r>
              <a:rPr lang="en-GB" b="1" dirty="0" smtClean="0">
                <a:latin typeface="Arial" pitchFamily="34" charset="0"/>
                <a:cs typeface="Arial" pitchFamily="34" charset="0"/>
              </a:rPr>
              <a:t>: Enzymes</a:t>
            </a:r>
            <a:endParaRPr lang="en-GB" b="1" dirty="0">
              <a:latin typeface="Arial" pitchFamily="34" charset="0"/>
              <a:cs typeface="Arial" pitchFamily="34" charset="0"/>
            </a:endParaRPr>
          </a:p>
        </p:txBody>
      </p:sp>
      <p:sp>
        <p:nvSpPr>
          <p:cNvPr id="3" name="TextBox 2"/>
          <p:cNvSpPr txBox="1"/>
          <p:nvPr/>
        </p:nvSpPr>
        <p:spPr>
          <a:xfrm>
            <a:off x="179512" y="607626"/>
            <a:ext cx="3709863" cy="2308324"/>
          </a:xfrm>
          <a:prstGeom prst="rect">
            <a:avLst/>
          </a:prstGeom>
          <a:noFill/>
          <a:ln w="29210">
            <a:solidFill>
              <a:schemeClr val="tx1"/>
            </a:solidFill>
          </a:ln>
        </p:spPr>
        <p:txBody>
          <a:bodyPr wrap="square" rtlCol="0">
            <a:spAutoFit/>
          </a:bodyPr>
          <a:lstStyle/>
          <a:p>
            <a:r>
              <a:rPr lang="en-US" dirty="0" smtClean="0"/>
              <a:t>2.1.4 Enzymes</a:t>
            </a:r>
          </a:p>
          <a:p>
            <a:r>
              <a:rPr lang="en-US" sz="1400" dirty="0" smtClean="0"/>
              <a:t>Know that enzymes can be intracellular or extracellular</a:t>
            </a:r>
          </a:p>
          <a:p>
            <a:r>
              <a:rPr lang="en-US" sz="1400" dirty="0" smtClean="0"/>
              <a:t>Know some examples of intracellular and extracellular enzymes</a:t>
            </a:r>
          </a:p>
          <a:p>
            <a:r>
              <a:rPr lang="en-US" sz="1400" dirty="0" smtClean="0"/>
              <a:t>Know examples of where enzymes affect the structure of something and where they can affect the function of something</a:t>
            </a:r>
          </a:p>
          <a:p>
            <a:r>
              <a:rPr lang="en-US" sz="1400" dirty="0" smtClean="0"/>
              <a:t>Know the stages and names of an enzyme </a:t>
            </a:r>
            <a:r>
              <a:rPr lang="en-US" sz="1400" dirty="0" err="1" smtClean="0"/>
              <a:t>catalysed</a:t>
            </a:r>
            <a:r>
              <a:rPr lang="en-US" sz="1400" dirty="0" smtClean="0"/>
              <a:t> reaction</a:t>
            </a:r>
            <a:endParaRPr lang="en-US" sz="1400" dirty="0"/>
          </a:p>
        </p:txBody>
      </p:sp>
      <p:sp>
        <p:nvSpPr>
          <p:cNvPr id="4" name="TextBox 3"/>
          <p:cNvSpPr txBox="1"/>
          <p:nvPr/>
        </p:nvSpPr>
        <p:spPr>
          <a:xfrm>
            <a:off x="4048125" y="623501"/>
            <a:ext cx="4746625" cy="1015663"/>
          </a:xfrm>
          <a:prstGeom prst="rect">
            <a:avLst/>
          </a:prstGeom>
          <a:noFill/>
          <a:ln w="29210">
            <a:solidFill>
              <a:schemeClr val="tx1"/>
            </a:solidFill>
          </a:ln>
        </p:spPr>
        <p:txBody>
          <a:bodyPr wrap="square" rtlCol="0">
            <a:spAutoFit/>
          </a:bodyPr>
          <a:lstStyle/>
          <a:p>
            <a:r>
              <a:rPr lang="en-US" dirty="0" smtClean="0"/>
              <a:t>Key Words:</a:t>
            </a:r>
          </a:p>
          <a:p>
            <a:r>
              <a:rPr lang="en-US" sz="1400" dirty="0" smtClean="0"/>
              <a:t>Intracellular; extracellular; catalase; amylase; trypsin; enzyme; substrate; enzyme substrate complex; enzyme product complex; product formation; </a:t>
            </a:r>
            <a:endParaRPr lang="en-US" sz="1400" dirty="0"/>
          </a:p>
        </p:txBody>
      </p:sp>
      <p:sp>
        <p:nvSpPr>
          <p:cNvPr id="5" name="TextBox 4"/>
          <p:cNvSpPr txBox="1"/>
          <p:nvPr/>
        </p:nvSpPr>
        <p:spPr>
          <a:xfrm>
            <a:off x="179512" y="3026479"/>
            <a:ext cx="3709863" cy="3662541"/>
          </a:xfrm>
          <a:prstGeom prst="rect">
            <a:avLst/>
          </a:prstGeom>
          <a:noFill/>
          <a:ln w="29210">
            <a:solidFill>
              <a:schemeClr val="tx1"/>
            </a:solidFill>
          </a:ln>
        </p:spPr>
        <p:txBody>
          <a:bodyPr wrap="square" rtlCol="0">
            <a:spAutoFit/>
          </a:bodyPr>
          <a:lstStyle/>
          <a:p>
            <a:r>
              <a:rPr lang="en-US" sz="1400" dirty="0" smtClean="0"/>
              <a:t>The majority of enzymes act as catalysts inside the cell – what term is given to these type of enzymes?</a:t>
            </a:r>
          </a:p>
          <a:p>
            <a:endParaRPr lang="en-US" sz="1400" dirty="0" smtClean="0"/>
          </a:p>
          <a:p>
            <a:r>
              <a:rPr lang="en-US" sz="1400" dirty="0" smtClean="0"/>
              <a:t>Catalase is an example of an intracellular enzyme – complete the equation:</a:t>
            </a:r>
          </a:p>
          <a:p>
            <a:endParaRPr lang="en-US" sz="1400" dirty="0" smtClean="0"/>
          </a:p>
          <a:p>
            <a:r>
              <a:rPr lang="en-US" sz="1400" dirty="0" smtClean="0"/>
              <a:t>Hydrogen peroxide			+</a:t>
            </a:r>
            <a:endParaRPr lang="en-US" sz="1400" dirty="0"/>
          </a:p>
          <a:p>
            <a:endParaRPr lang="en-US" sz="1400" dirty="0"/>
          </a:p>
          <a:p>
            <a:r>
              <a:rPr lang="en-US" sz="1400" dirty="0" smtClean="0"/>
              <a:t>Other enzymes catalyse reactions in body cavities such as the gut – what term is given to these enzymes?</a:t>
            </a:r>
          </a:p>
          <a:p>
            <a:endParaRPr lang="en-US" sz="1400" dirty="0"/>
          </a:p>
          <a:p>
            <a:r>
              <a:rPr lang="en-US" sz="1400" dirty="0" smtClean="0"/>
              <a:t>Starch			Maltose</a:t>
            </a:r>
          </a:p>
          <a:p>
            <a:r>
              <a:rPr lang="en-US" dirty="0" smtClean="0"/>
              <a:t>	  </a:t>
            </a:r>
            <a:r>
              <a:rPr lang="en-US" sz="1400" dirty="0" smtClean="0"/>
              <a:t>trypsin</a:t>
            </a:r>
            <a:endParaRPr lang="en-US" sz="1400" dirty="0"/>
          </a:p>
          <a:p>
            <a:endParaRPr lang="en-US" dirty="0"/>
          </a:p>
        </p:txBody>
      </p:sp>
      <p:cxnSp>
        <p:nvCxnSpPr>
          <p:cNvPr id="7" name="Straight Arrow Connector 6"/>
          <p:cNvCxnSpPr/>
          <p:nvPr/>
        </p:nvCxnSpPr>
        <p:spPr>
          <a:xfrm>
            <a:off x="1698625" y="4683125"/>
            <a:ext cx="635000" cy="15875"/>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a:off x="803275" y="5962650"/>
            <a:ext cx="635000" cy="15875"/>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a:off x="803275" y="6391275"/>
            <a:ext cx="635000" cy="15875"/>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4048125" y="1778000"/>
            <a:ext cx="4746625" cy="1938993"/>
          </a:xfrm>
          <a:prstGeom prst="rect">
            <a:avLst/>
          </a:prstGeom>
          <a:noFill/>
          <a:ln w="29210">
            <a:solidFill>
              <a:schemeClr val="tx1"/>
            </a:solidFill>
          </a:ln>
        </p:spPr>
        <p:txBody>
          <a:bodyPr wrap="square" rtlCol="0">
            <a:spAutoFit/>
          </a:bodyPr>
          <a:lstStyle/>
          <a:p>
            <a:r>
              <a:rPr lang="en-US" sz="1400" dirty="0" smtClean="0"/>
              <a:t>Complete the equation to show the stages in an enzyme catalyzed reaction:</a:t>
            </a:r>
          </a:p>
          <a:p>
            <a:endParaRPr lang="en-US" dirty="0"/>
          </a:p>
          <a:p>
            <a:r>
              <a:rPr lang="en-US" sz="1400" dirty="0" smtClean="0"/>
              <a:t>Enzyme + Substrate	  Enzyme</a:t>
            </a:r>
          </a:p>
          <a:p>
            <a:r>
              <a:rPr lang="en-US" sz="1400" dirty="0"/>
              <a:t>	</a:t>
            </a:r>
            <a:r>
              <a:rPr lang="en-US" sz="1400" dirty="0" smtClean="0"/>
              <a:t>			  Substrate</a:t>
            </a:r>
          </a:p>
          <a:p>
            <a:r>
              <a:rPr lang="en-US" sz="1400" dirty="0"/>
              <a:t>	</a:t>
            </a:r>
            <a:r>
              <a:rPr lang="en-US" sz="1400" dirty="0" smtClean="0"/>
              <a:t>			  Complex</a:t>
            </a:r>
          </a:p>
          <a:p>
            <a:endParaRPr lang="en-US" sz="1400" dirty="0" smtClean="0"/>
          </a:p>
          <a:p>
            <a:r>
              <a:rPr lang="en-US" dirty="0" smtClean="0"/>
              <a:t>	+		                                 </a:t>
            </a:r>
            <a:r>
              <a:rPr lang="en-US" sz="1400" dirty="0" smtClean="0"/>
              <a:t>EP                      E + P </a:t>
            </a:r>
            <a:endParaRPr lang="en-US" sz="1400" dirty="0"/>
          </a:p>
        </p:txBody>
      </p:sp>
      <p:cxnSp>
        <p:nvCxnSpPr>
          <p:cNvPr id="11" name="Straight Arrow Connector 10"/>
          <p:cNvCxnSpPr/>
          <p:nvPr/>
        </p:nvCxnSpPr>
        <p:spPr>
          <a:xfrm>
            <a:off x="5616575" y="2644775"/>
            <a:ext cx="450850" cy="15875"/>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a:off x="6689725" y="2663825"/>
            <a:ext cx="450850" cy="15875"/>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a:off x="7800975" y="2655887"/>
            <a:ext cx="450850" cy="15875"/>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a:off x="5543550" y="3495675"/>
            <a:ext cx="450850" cy="15875"/>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689725" y="3511550"/>
            <a:ext cx="450850" cy="15875"/>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a:off x="7800975" y="3467100"/>
            <a:ext cx="450850" cy="15875"/>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4048125" y="3901659"/>
            <a:ext cx="4746625" cy="2677656"/>
          </a:xfrm>
          <a:prstGeom prst="rect">
            <a:avLst/>
          </a:prstGeom>
          <a:noFill/>
          <a:ln w="29210">
            <a:solidFill>
              <a:schemeClr val="tx1"/>
            </a:solidFill>
          </a:ln>
        </p:spPr>
        <p:txBody>
          <a:bodyPr wrap="square" rtlCol="0">
            <a:spAutoFit/>
          </a:bodyPr>
          <a:lstStyle/>
          <a:p>
            <a:r>
              <a:rPr lang="en-US" sz="1400" dirty="0" smtClean="0"/>
              <a:t>What level of protein structure is exhibited by enzymes and what type of protein are they?</a:t>
            </a:r>
          </a:p>
          <a:p>
            <a:endParaRPr lang="en-US" sz="1400" dirty="0"/>
          </a:p>
          <a:p>
            <a:endParaRPr lang="en-US" sz="1400" dirty="0" smtClean="0"/>
          </a:p>
          <a:p>
            <a:endParaRPr lang="en-US" sz="1400" dirty="0"/>
          </a:p>
          <a:p>
            <a:r>
              <a:rPr lang="en-US" sz="1400" dirty="0" smtClean="0"/>
              <a:t>Draw an enzyme and label and explain how its structure is related to its functions:</a:t>
            </a:r>
          </a:p>
          <a:p>
            <a:endParaRPr lang="en-US" sz="1400" dirty="0"/>
          </a:p>
          <a:p>
            <a:endParaRPr lang="en-US" sz="1400" dirty="0" smtClean="0"/>
          </a:p>
          <a:p>
            <a:endParaRPr lang="en-US" sz="1400" dirty="0" smtClean="0"/>
          </a:p>
          <a:p>
            <a:endParaRPr lang="en-US" sz="1400" dirty="0"/>
          </a:p>
          <a:p>
            <a:endParaRPr lang="en-US" sz="1400" dirty="0"/>
          </a:p>
        </p:txBody>
      </p:sp>
    </p:spTree>
    <p:extLst>
      <p:ext uri="{BB962C8B-B14F-4D97-AF65-F5344CB8AC3E}">
        <p14:creationId xmlns:p14="http://schemas.microsoft.com/office/powerpoint/2010/main" val="11444760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2: Section </a:t>
            </a:r>
            <a:r>
              <a:rPr lang="en-GB" b="1" dirty="0">
                <a:latin typeface="Arial" pitchFamily="34" charset="0"/>
                <a:cs typeface="Arial" pitchFamily="34" charset="0"/>
              </a:rPr>
              <a:t>4</a:t>
            </a:r>
            <a:r>
              <a:rPr lang="en-GB" b="1" dirty="0" smtClean="0">
                <a:latin typeface="Arial" pitchFamily="34" charset="0"/>
                <a:cs typeface="Arial" pitchFamily="34" charset="0"/>
              </a:rPr>
              <a:t>: Enzymes</a:t>
            </a:r>
            <a:endParaRPr lang="en-GB" b="1" dirty="0">
              <a:latin typeface="Arial" pitchFamily="34" charset="0"/>
              <a:cs typeface="Arial" pitchFamily="34" charset="0"/>
            </a:endParaRPr>
          </a:p>
        </p:txBody>
      </p:sp>
      <p:sp>
        <p:nvSpPr>
          <p:cNvPr id="7" name="TextBox 6"/>
          <p:cNvSpPr txBox="1"/>
          <p:nvPr/>
        </p:nvSpPr>
        <p:spPr>
          <a:xfrm>
            <a:off x="179512" y="788511"/>
            <a:ext cx="5616624" cy="120032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600" dirty="0" smtClean="0"/>
              <a:t>2.1.4 Enzyme action:</a:t>
            </a:r>
          </a:p>
          <a:p>
            <a:r>
              <a:rPr lang="en-GB" sz="1400" dirty="0" smtClean="0"/>
              <a:t>How do enzymes speed up chemical reactions?</a:t>
            </a:r>
          </a:p>
          <a:p>
            <a:r>
              <a:rPr lang="en-GB" sz="1400" dirty="0" smtClean="0"/>
              <a:t>How does the structure of enzyme molecules relate to their function?</a:t>
            </a:r>
          </a:p>
          <a:p>
            <a:r>
              <a:rPr lang="en-GB" sz="1400" dirty="0" smtClean="0"/>
              <a:t>What is the lock and key model of enzyme action?</a:t>
            </a:r>
          </a:p>
          <a:p>
            <a:r>
              <a:rPr lang="en-GB" sz="1400" dirty="0" smtClean="0"/>
              <a:t>What is the induced-fit model of enzyme action?</a:t>
            </a:r>
          </a:p>
        </p:txBody>
      </p:sp>
      <p:sp>
        <p:nvSpPr>
          <p:cNvPr id="2" name="TextBox 1"/>
          <p:cNvSpPr txBox="1"/>
          <p:nvPr/>
        </p:nvSpPr>
        <p:spPr>
          <a:xfrm>
            <a:off x="6012160" y="788511"/>
            <a:ext cx="2952328" cy="1200329"/>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Key words:</a:t>
            </a:r>
          </a:p>
          <a:p>
            <a:r>
              <a:rPr lang="en-GB" sz="1400" dirty="0"/>
              <a:t>activation energy; </a:t>
            </a:r>
            <a:r>
              <a:rPr lang="en-GB" sz="1400" dirty="0" smtClean="0"/>
              <a:t>catalyst; </a:t>
            </a:r>
            <a:r>
              <a:rPr lang="en-GB" sz="1400" dirty="0"/>
              <a:t>enzyme;</a:t>
            </a:r>
            <a:r>
              <a:rPr lang="en-GB" sz="1400" dirty="0" smtClean="0"/>
              <a:t> enzyme-substrate complex; induced fit; lock and key; substrate;</a:t>
            </a:r>
            <a:endParaRPr lang="en-GB" sz="1400" dirty="0"/>
          </a:p>
        </p:txBody>
      </p:sp>
      <p:sp>
        <p:nvSpPr>
          <p:cNvPr id="3" name="TextBox 2"/>
          <p:cNvSpPr txBox="1"/>
          <p:nvPr/>
        </p:nvSpPr>
        <p:spPr>
          <a:xfrm>
            <a:off x="179512" y="2132856"/>
            <a:ext cx="4536504" cy="2160240"/>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Draw a diagram to explain the lock and key model of enzyme action:</a:t>
            </a:r>
            <a:endParaRPr lang="en-GB" sz="1600" dirty="0"/>
          </a:p>
        </p:txBody>
      </p:sp>
      <p:sp>
        <p:nvSpPr>
          <p:cNvPr id="8" name="TextBox 7"/>
          <p:cNvSpPr txBox="1"/>
          <p:nvPr/>
        </p:nvSpPr>
        <p:spPr>
          <a:xfrm>
            <a:off x="179512" y="4437112"/>
            <a:ext cx="4536504" cy="2293888"/>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Draw a diagram to explain the induced-fit model of enzyme action:</a:t>
            </a:r>
            <a:endParaRPr lang="en-GB" sz="1600" dirty="0"/>
          </a:p>
        </p:txBody>
      </p:sp>
      <p:sp>
        <p:nvSpPr>
          <p:cNvPr id="10" name="TextBox 9"/>
          <p:cNvSpPr txBox="1"/>
          <p:nvPr/>
        </p:nvSpPr>
        <p:spPr>
          <a:xfrm>
            <a:off x="4932042" y="2132856"/>
            <a:ext cx="4004728" cy="4598144"/>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400" dirty="0" smtClean="0"/>
              <a:t>For substances to react often an energy barrier needs to be overcome. This energy barrier is known as the activation energy. Enzymes act as catalysts because they lower the activation energy.</a:t>
            </a:r>
          </a:p>
          <a:p>
            <a:endParaRPr lang="en-GB" sz="1400" dirty="0"/>
          </a:p>
          <a:p>
            <a:endParaRPr lang="en-GB" sz="1400" dirty="0" smtClean="0"/>
          </a:p>
          <a:p>
            <a:endParaRPr lang="en-GB" sz="1400" dirty="0"/>
          </a:p>
          <a:p>
            <a:endParaRPr lang="en-GB" sz="1400" dirty="0" smtClean="0"/>
          </a:p>
          <a:p>
            <a:endParaRPr lang="en-GB" sz="1400" dirty="0"/>
          </a:p>
          <a:p>
            <a:endParaRPr lang="en-GB" sz="1400" dirty="0" smtClean="0"/>
          </a:p>
          <a:p>
            <a:endParaRPr lang="en-GB" sz="1400" dirty="0"/>
          </a:p>
          <a:p>
            <a:endParaRPr lang="en-GB" sz="1400" dirty="0" smtClean="0"/>
          </a:p>
          <a:p>
            <a:endParaRPr lang="en-GB" sz="1400" dirty="0"/>
          </a:p>
          <a:p>
            <a:r>
              <a:rPr lang="en-GB" sz="1400" dirty="0" smtClean="0"/>
              <a:t>Write the correct numeral (I-IV) against the descriptions below:</a:t>
            </a:r>
          </a:p>
          <a:p>
            <a:r>
              <a:rPr lang="en-GB" sz="1400" dirty="0" smtClean="0"/>
              <a:t>Energy released as products are formed _____</a:t>
            </a:r>
          </a:p>
          <a:p>
            <a:r>
              <a:rPr lang="en-GB" sz="1400" dirty="0" smtClean="0"/>
              <a:t>Energy of the substrate molecules______</a:t>
            </a:r>
          </a:p>
          <a:p>
            <a:r>
              <a:rPr lang="en-GB" sz="1400" dirty="0" smtClean="0"/>
              <a:t>Energy of the product molecules_____</a:t>
            </a:r>
          </a:p>
          <a:p>
            <a:r>
              <a:rPr lang="en-GB" sz="1400" dirty="0" smtClean="0"/>
              <a:t>Activation energy required to produce products____</a:t>
            </a:r>
          </a:p>
          <a:p>
            <a:r>
              <a:rPr lang="en-GB" sz="1400" dirty="0" smtClean="0"/>
              <a:t>Is this an </a:t>
            </a:r>
            <a:r>
              <a:rPr lang="en-GB" sz="1400" dirty="0" err="1" smtClean="0"/>
              <a:t>exer</a:t>
            </a:r>
            <a:r>
              <a:rPr lang="en-GB" sz="1400" dirty="0" smtClean="0"/>
              <a:t> or endergonic reaction? How do you know?</a:t>
            </a:r>
            <a:endParaRPr lang="en-GB" sz="1400" dirty="0"/>
          </a:p>
        </p:txBody>
      </p:sp>
      <p:pic>
        <p:nvPicPr>
          <p:cNvPr id="11" name="Picture 10" descr="269CBFFF"/>
          <p:cNvPicPr/>
          <p:nvPr/>
        </p:nvPicPr>
        <p:blipFill>
          <a:blip r:embed="rId2">
            <a:lum bright="-40000" contrast="60000"/>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val="0"/>
              </a:ext>
            </a:extLst>
          </a:blip>
          <a:srcRect l="28067" t="34956" r="24881" b="39406"/>
          <a:stretch>
            <a:fillRect/>
          </a:stretch>
        </p:blipFill>
        <p:spPr bwMode="auto">
          <a:xfrm>
            <a:off x="5043167" y="3045192"/>
            <a:ext cx="2553970" cy="1915795"/>
          </a:xfrm>
          <a:prstGeom prst="rect">
            <a:avLst/>
          </a:prstGeom>
          <a:noFill/>
          <a:ln>
            <a:solidFill>
              <a:schemeClr val="tx1"/>
            </a:solidFill>
          </a:ln>
          <a:effectLst/>
        </p:spPr>
      </p:pic>
    </p:spTree>
    <p:extLst>
      <p:ext uri="{BB962C8B-B14F-4D97-AF65-F5344CB8AC3E}">
        <p14:creationId xmlns:p14="http://schemas.microsoft.com/office/powerpoint/2010/main" val="792466814"/>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grayscl/>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val="0"/>
              </a:ext>
            </a:extLst>
          </a:blip>
          <a:srcRect/>
          <a:stretch>
            <a:fillRect/>
          </a:stretch>
        </p:blipFill>
        <p:spPr bwMode="auto">
          <a:xfrm>
            <a:off x="2339752" y="2283325"/>
            <a:ext cx="1025713" cy="14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4">
            <a:grayscl/>
            <a:extLst>
              <a:ext uri="{BEBA8EAE-BF5A-486C-A8C5-ECC9F3942E4B}">
                <a14:imgProps xmlns:a14="http://schemas.microsoft.com/office/drawing/2010/main">
                  <a14:imgLayer r:embed="rId5">
                    <a14:imgEffect>
                      <a14:sharpenSoften amount="100000"/>
                    </a14:imgEffect>
                  </a14:imgLayer>
                </a14:imgProps>
              </a:ext>
              <a:ext uri="{28A0092B-C50C-407E-A947-70E740481C1C}">
                <a14:useLocalDpi xmlns:a14="http://schemas.microsoft.com/office/drawing/2010/main" val="0"/>
              </a:ext>
            </a:extLst>
          </a:blip>
          <a:srcRect/>
          <a:stretch>
            <a:fillRect/>
          </a:stretch>
        </p:blipFill>
        <p:spPr bwMode="auto">
          <a:xfrm>
            <a:off x="5796136" y="2302281"/>
            <a:ext cx="1462067" cy="14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2223418" y="1988840"/>
            <a:ext cx="3364582" cy="2160240"/>
          </a:xfrm>
          <a:prstGeom prst="rect">
            <a:avLst/>
          </a:prstGeom>
          <a:noFill/>
        </p:spPr>
        <p:style>
          <a:lnRef idx="2">
            <a:schemeClr val="dk1"/>
          </a:lnRef>
          <a:fillRef idx="1">
            <a:schemeClr val="lt1"/>
          </a:fillRef>
          <a:effectRef idx="0">
            <a:schemeClr val="dk1"/>
          </a:effectRef>
          <a:fontRef idx="minor">
            <a:schemeClr val="dk1"/>
          </a:fontRef>
        </p:style>
        <p:txBody>
          <a:bodyPr wrap="square" rtlCol="0">
            <a:noAutofit/>
          </a:bodyPr>
          <a:lstStyle/>
          <a:p>
            <a:pPr marL="1071563"/>
            <a:r>
              <a:rPr lang="en-GB" sz="1200" dirty="0"/>
              <a:t>How does temperature affect the rate of an enzyme-controlled reaction</a:t>
            </a:r>
            <a:r>
              <a:rPr lang="en-GB" sz="1200" dirty="0" smtClean="0"/>
              <a:t>? Describe the graph:</a:t>
            </a:r>
            <a:endParaRPr lang="en-GB" sz="1200" dirty="0"/>
          </a:p>
        </p:txBody>
      </p:sp>
      <p:sp>
        <p:nvSpPr>
          <p:cNvPr id="9" name="TextBox 8"/>
          <p:cNvSpPr txBox="1"/>
          <p:nvPr/>
        </p:nvSpPr>
        <p:spPr>
          <a:xfrm>
            <a:off x="5751810" y="2204864"/>
            <a:ext cx="3212678" cy="1944216"/>
          </a:xfrm>
          <a:prstGeom prst="rect">
            <a:avLst/>
          </a:prstGeom>
          <a:noFill/>
        </p:spPr>
        <p:style>
          <a:lnRef idx="2">
            <a:schemeClr val="dk1"/>
          </a:lnRef>
          <a:fillRef idx="1">
            <a:schemeClr val="lt1"/>
          </a:fillRef>
          <a:effectRef idx="0">
            <a:schemeClr val="dk1"/>
          </a:effectRef>
          <a:fontRef idx="minor">
            <a:schemeClr val="dk1"/>
          </a:fontRef>
        </p:style>
        <p:txBody>
          <a:bodyPr wrap="square" rtlCol="0">
            <a:noAutofit/>
          </a:bodyPr>
          <a:lstStyle/>
          <a:p>
            <a:pPr marL="1435100"/>
            <a:r>
              <a:rPr lang="en-GB" sz="1200" dirty="0"/>
              <a:t>How does </a:t>
            </a:r>
            <a:r>
              <a:rPr lang="en-GB" sz="1200" dirty="0" smtClean="0"/>
              <a:t>pH affect </a:t>
            </a:r>
            <a:r>
              <a:rPr lang="en-GB" sz="1200" dirty="0"/>
              <a:t>the rate of an enzyme-controlled </a:t>
            </a:r>
            <a:r>
              <a:rPr lang="en-GB" sz="1200" dirty="0" smtClean="0"/>
              <a:t>reaction and why?</a:t>
            </a:r>
            <a:endParaRPr lang="en-GB" sz="1200" dirty="0"/>
          </a:p>
        </p:txBody>
      </p:sp>
      <p:sp>
        <p:nvSpPr>
          <p:cNvPr id="7" name="TextBox 6"/>
          <p:cNvSpPr txBox="1"/>
          <p:nvPr/>
        </p:nvSpPr>
        <p:spPr>
          <a:xfrm>
            <a:off x="179512" y="788511"/>
            <a:ext cx="5976664" cy="104644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400" dirty="0" smtClean="0"/>
              <a:t>2.1.4 Factors affecting enzyme action:</a:t>
            </a:r>
          </a:p>
          <a:p>
            <a:r>
              <a:rPr lang="en-GB" sz="1200" dirty="0" smtClean="0"/>
              <a:t>How is the rate of an enzyme-controlled reaction measured?</a:t>
            </a:r>
          </a:p>
          <a:p>
            <a:r>
              <a:rPr lang="en-GB" sz="1200" dirty="0" smtClean="0"/>
              <a:t>How does temperature affect the rate of an enzyme-controlled reaction?</a:t>
            </a:r>
          </a:p>
          <a:p>
            <a:r>
              <a:rPr lang="en-GB" sz="1200" dirty="0" smtClean="0"/>
              <a:t>How does pH affect the rate of enzyme-controlled reaction?</a:t>
            </a:r>
          </a:p>
          <a:p>
            <a:r>
              <a:rPr lang="en-GB" sz="1200" dirty="0" smtClean="0"/>
              <a:t>How does substrate concentration affect the rate of reaction?</a:t>
            </a:r>
          </a:p>
        </p:txBody>
      </p:sp>
      <p:sp>
        <p:nvSpPr>
          <p:cNvPr id="2" name="TextBox 1"/>
          <p:cNvSpPr txBox="1"/>
          <p:nvPr/>
        </p:nvSpPr>
        <p:spPr>
          <a:xfrm>
            <a:off x="6300192" y="788511"/>
            <a:ext cx="2664296" cy="1200329"/>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Key words:</a:t>
            </a:r>
          </a:p>
          <a:p>
            <a:r>
              <a:rPr lang="en-GB" sz="1200" dirty="0"/>
              <a:t>active site; denature</a:t>
            </a:r>
            <a:r>
              <a:rPr lang="en-GB" sz="1200" dirty="0" smtClean="0"/>
              <a:t>; </a:t>
            </a:r>
            <a:r>
              <a:rPr lang="en-GB" sz="1200" dirty="0"/>
              <a:t>optimum</a:t>
            </a:r>
            <a:r>
              <a:rPr lang="en-GB" sz="1200" dirty="0" smtClean="0"/>
              <a:t>; pH; substrate concentration; temperature; successful collision; enzyme: substrate complex; </a:t>
            </a:r>
            <a:endParaRPr lang="en-GB" sz="1200" dirty="0"/>
          </a:p>
        </p:txBody>
      </p:sp>
      <p:sp>
        <p:nvSpPr>
          <p:cNvPr id="3" name="Rectangle 2"/>
          <p:cNvSpPr/>
          <p:nvPr/>
        </p:nvSpPr>
        <p:spPr>
          <a:xfrm>
            <a:off x="155682" y="4293096"/>
            <a:ext cx="1896038" cy="2304256"/>
          </a:xfrm>
          <a:prstGeom prst="rect">
            <a:avLst/>
          </a:prstGeom>
        </p:spPr>
        <p:style>
          <a:lnRef idx="2">
            <a:schemeClr val="dk1"/>
          </a:lnRef>
          <a:fillRef idx="1">
            <a:schemeClr val="lt1"/>
          </a:fillRef>
          <a:effectRef idx="0">
            <a:schemeClr val="dk1"/>
          </a:effectRef>
          <a:fontRef idx="minor">
            <a:schemeClr val="dk1"/>
          </a:fontRef>
        </p:style>
        <p:txBody>
          <a:bodyPr wrap="square">
            <a:noAutofit/>
          </a:bodyPr>
          <a:lstStyle/>
          <a:p>
            <a:r>
              <a:rPr lang="en-GB" sz="1200" dirty="0" smtClean="0"/>
              <a:t>Describe three different ways </a:t>
            </a:r>
            <a:r>
              <a:rPr lang="en-GB" sz="1200" dirty="0"/>
              <a:t>the rate of an enzyme-controlled </a:t>
            </a:r>
            <a:r>
              <a:rPr lang="en-GB" sz="1200" dirty="0" smtClean="0"/>
              <a:t>reaction could be </a:t>
            </a:r>
            <a:r>
              <a:rPr lang="en-GB" sz="1200" dirty="0"/>
              <a:t>measured?</a:t>
            </a:r>
          </a:p>
        </p:txBody>
      </p:sp>
      <p:pic>
        <p:nvPicPr>
          <p:cNvPr id="8196" name="Picture 4"/>
          <p:cNvPicPr>
            <a:picLocks noChangeAspect="1" noChangeArrowheads="1"/>
          </p:cNvPicPr>
          <p:nvPr/>
        </p:nvPicPr>
        <p:blipFill>
          <a:blip r:embed="rId6">
            <a:grayscl/>
            <a:extLst>
              <a:ext uri="{BEBA8EAE-BF5A-486C-A8C5-ECC9F3942E4B}">
                <a14:imgProps xmlns:a14="http://schemas.microsoft.com/office/drawing/2010/main">
                  <a14:imgLayer r:embed="rId7">
                    <a14:imgEffect>
                      <a14:sharpenSoften amount="100000"/>
                    </a14:imgEffect>
                  </a14:imgLayer>
                </a14:imgProps>
              </a:ext>
              <a:ext uri="{28A0092B-C50C-407E-A947-70E740481C1C}">
                <a14:useLocalDpi xmlns:a14="http://schemas.microsoft.com/office/drawing/2010/main" val="0"/>
              </a:ext>
            </a:extLst>
          </a:blip>
          <a:srcRect/>
          <a:stretch>
            <a:fillRect/>
          </a:stretch>
        </p:blipFill>
        <p:spPr bwMode="auto">
          <a:xfrm>
            <a:off x="2728515" y="5206702"/>
            <a:ext cx="5991225" cy="1390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2223418" y="4293096"/>
            <a:ext cx="6741070" cy="2304256"/>
          </a:xfrm>
          <a:prstGeom prst="rect">
            <a:avLst/>
          </a:prstGeom>
          <a:noFill/>
        </p:spPr>
        <p:style>
          <a:lnRef idx="2">
            <a:schemeClr val="dk1"/>
          </a:lnRef>
          <a:fillRef idx="1">
            <a:schemeClr val="lt1"/>
          </a:fillRef>
          <a:effectRef idx="0">
            <a:schemeClr val="dk1"/>
          </a:effectRef>
          <a:fontRef idx="minor">
            <a:schemeClr val="dk1"/>
          </a:fontRef>
        </p:style>
        <p:txBody>
          <a:bodyPr wrap="square" rtlCol="0">
            <a:noAutofit/>
          </a:bodyPr>
          <a:lstStyle/>
          <a:p>
            <a:r>
              <a:rPr lang="en-GB" sz="1200" dirty="0"/>
              <a:t>How does </a:t>
            </a:r>
            <a:r>
              <a:rPr lang="en-GB" sz="1200" dirty="0" smtClean="0"/>
              <a:t>substrate concentration affect </a:t>
            </a:r>
            <a:r>
              <a:rPr lang="en-GB" sz="1200" dirty="0"/>
              <a:t>the rate of an enzyme-controlled reaction</a:t>
            </a:r>
            <a:r>
              <a:rPr lang="en-GB" sz="1200" dirty="0" smtClean="0"/>
              <a:t>?</a:t>
            </a:r>
          </a:p>
          <a:p>
            <a:r>
              <a:rPr lang="en-GB" sz="1200" dirty="0" smtClean="0"/>
              <a:t>Explain the diagrams below: </a:t>
            </a:r>
          </a:p>
          <a:p>
            <a:r>
              <a:rPr lang="en-GB" sz="1200" dirty="0" smtClean="0"/>
              <a:t>What is </a:t>
            </a:r>
            <a:r>
              <a:rPr lang="en-GB" sz="1200" dirty="0" err="1" smtClean="0"/>
              <a:t>V</a:t>
            </a:r>
            <a:r>
              <a:rPr lang="en-GB" sz="1200" baseline="-25000" dirty="0" err="1" smtClean="0"/>
              <a:t>max</a:t>
            </a:r>
            <a:r>
              <a:rPr lang="en-GB" sz="1200" dirty="0" smtClean="0"/>
              <a:t>?</a:t>
            </a:r>
            <a:endParaRPr lang="en-GB" sz="1200" dirty="0"/>
          </a:p>
        </p:txBody>
      </p:sp>
      <p:sp>
        <p:nvSpPr>
          <p:cNvPr id="13" name="TextBox 12"/>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2: Section </a:t>
            </a:r>
            <a:r>
              <a:rPr lang="en-GB" b="1" dirty="0">
                <a:latin typeface="Arial" pitchFamily="34" charset="0"/>
                <a:cs typeface="Arial" pitchFamily="34" charset="0"/>
              </a:rPr>
              <a:t>4</a:t>
            </a:r>
            <a:r>
              <a:rPr lang="en-GB" b="1" dirty="0" smtClean="0">
                <a:latin typeface="Arial" pitchFamily="34" charset="0"/>
                <a:cs typeface="Arial" pitchFamily="34" charset="0"/>
              </a:rPr>
              <a:t>: Enzymes</a:t>
            </a:r>
            <a:endParaRPr lang="en-GB" b="1" dirty="0">
              <a:latin typeface="Arial" pitchFamily="34" charset="0"/>
              <a:cs typeface="Arial" pitchFamily="34" charset="0"/>
            </a:endParaRPr>
          </a:p>
        </p:txBody>
      </p:sp>
      <p:sp>
        <p:nvSpPr>
          <p:cNvPr id="6" name="TextBox 5"/>
          <p:cNvSpPr txBox="1"/>
          <p:nvPr/>
        </p:nvSpPr>
        <p:spPr>
          <a:xfrm>
            <a:off x="179512" y="1988840"/>
            <a:ext cx="1872208" cy="2123658"/>
          </a:xfrm>
          <a:prstGeom prst="rect">
            <a:avLst/>
          </a:prstGeom>
          <a:noFill/>
          <a:ln w="29210">
            <a:solidFill>
              <a:schemeClr val="tx1"/>
            </a:solidFill>
          </a:ln>
        </p:spPr>
        <p:txBody>
          <a:bodyPr wrap="square" rtlCol="0">
            <a:spAutoFit/>
          </a:bodyPr>
          <a:lstStyle/>
          <a:p>
            <a:r>
              <a:rPr lang="en-US" sz="1200" dirty="0" smtClean="0"/>
              <a:t>What is meant by a temperature coefficient Q</a:t>
            </a:r>
            <a:r>
              <a:rPr lang="en-US" sz="1200" baseline="-25000" dirty="0" smtClean="0"/>
              <a:t>10</a:t>
            </a:r>
            <a:r>
              <a:rPr lang="en-US" sz="1200" dirty="0" smtClean="0"/>
              <a:t>?</a:t>
            </a:r>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a:p>
          <a:p>
            <a:endParaRPr lang="en-US" sz="1200" dirty="0"/>
          </a:p>
        </p:txBody>
      </p:sp>
    </p:spTree>
    <p:extLst>
      <p:ext uri="{BB962C8B-B14F-4D97-AF65-F5344CB8AC3E}">
        <p14:creationId xmlns:p14="http://schemas.microsoft.com/office/powerpoint/2010/main" val="999504256"/>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79512" y="684602"/>
            <a:ext cx="5436000" cy="95410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400" dirty="0" smtClean="0"/>
              <a:t>2.8 Enzyme inhibition:</a:t>
            </a:r>
          </a:p>
          <a:p>
            <a:r>
              <a:rPr lang="en-GB" sz="1400" dirty="0" smtClean="0"/>
              <a:t>Know that enzymes can be activated with cofactors or inactivated with inhibitors.</a:t>
            </a:r>
            <a:r>
              <a:rPr lang="en-GB" sz="1400" dirty="0"/>
              <a:t> </a:t>
            </a:r>
            <a:r>
              <a:rPr lang="en-GB" sz="1400" dirty="0" smtClean="0"/>
              <a:t>Know </a:t>
            </a:r>
            <a:r>
              <a:rPr lang="en-GB" sz="1400" dirty="0"/>
              <a:t>h</a:t>
            </a:r>
            <a:r>
              <a:rPr lang="en-GB" sz="1400" dirty="0" smtClean="0"/>
              <a:t>ow competitive inhibitors and non-competitive inhibitors affect the rate of reaction. </a:t>
            </a:r>
          </a:p>
        </p:txBody>
      </p:sp>
      <p:sp>
        <p:nvSpPr>
          <p:cNvPr id="2" name="TextBox 1"/>
          <p:cNvSpPr txBox="1"/>
          <p:nvPr/>
        </p:nvSpPr>
        <p:spPr>
          <a:xfrm>
            <a:off x="5796136" y="711113"/>
            <a:ext cx="3168352" cy="984885"/>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Key words:</a:t>
            </a:r>
          </a:p>
          <a:p>
            <a:r>
              <a:rPr lang="en-GB" sz="1400" dirty="0" smtClean="0"/>
              <a:t>competitive inhibitor; end-product inhibitor; irreversible; reversible; non-competitive inhibitor; </a:t>
            </a:r>
            <a:endParaRPr lang="en-GB" sz="1400" dirty="0"/>
          </a:p>
        </p:txBody>
      </p:sp>
      <p:sp>
        <p:nvSpPr>
          <p:cNvPr id="6" name="TextBox 5"/>
          <p:cNvSpPr txBox="1"/>
          <p:nvPr/>
        </p:nvSpPr>
        <p:spPr>
          <a:xfrm>
            <a:off x="4929908" y="1830973"/>
            <a:ext cx="4034579" cy="1759663"/>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200" dirty="0" smtClean="0"/>
              <a:t>Enzyme inhibitors can be reversible or irreversible.</a:t>
            </a:r>
          </a:p>
          <a:p>
            <a:r>
              <a:rPr lang="en-GB" sz="1200" dirty="0" smtClean="0"/>
              <a:t>					What is this showing?</a:t>
            </a:r>
          </a:p>
          <a:p>
            <a:r>
              <a:rPr lang="en-GB" sz="1200" dirty="0"/>
              <a:t>	</a:t>
            </a:r>
            <a:r>
              <a:rPr lang="en-GB" sz="1200" dirty="0" smtClean="0"/>
              <a:t>				</a:t>
            </a:r>
          </a:p>
          <a:p>
            <a:r>
              <a:rPr lang="en-GB" sz="1200" dirty="0"/>
              <a:t>	</a:t>
            </a:r>
            <a:r>
              <a:rPr lang="en-GB" sz="1200" dirty="0" smtClean="0"/>
              <a:t>				What type of 						             inhibitor is used?</a:t>
            </a:r>
          </a:p>
          <a:p>
            <a:endParaRPr lang="en-GB" sz="1200" dirty="0" smtClean="0"/>
          </a:p>
          <a:p>
            <a:r>
              <a:rPr lang="en-GB" sz="1200" dirty="0" smtClean="0"/>
              <a:t>Where do you often find this type of inhibition?</a:t>
            </a:r>
          </a:p>
          <a:p>
            <a:endParaRPr lang="en-GB" sz="1200" dirty="0" smtClean="0"/>
          </a:p>
          <a:p>
            <a:endParaRPr lang="en-GB" sz="1200" dirty="0"/>
          </a:p>
        </p:txBody>
      </p:sp>
      <p:sp>
        <p:nvSpPr>
          <p:cNvPr id="8" name="TextBox 7"/>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2: Section </a:t>
            </a:r>
            <a:r>
              <a:rPr lang="en-GB" b="1" dirty="0">
                <a:latin typeface="Arial" pitchFamily="34" charset="0"/>
                <a:cs typeface="Arial" pitchFamily="34" charset="0"/>
              </a:rPr>
              <a:t>4</a:t>
            </a:r>
            <a:r>
              <a:rPr lang="en-GB" b="1" dirty="0" smtClean="0">
                <a:latin typeface="Arial" pitchFamily="34" charset="0"/>
                <a:cs typeface="Arial" pitchFamily="34" charset="0"/>
              </a:rPr>
              <a:t>: Enzymes</a:t>
            </a:r>
            <a:endParaRPr lang="en-GB" b="1" dirty="0">
              <a:latin typeface="Arial" pitchFamily="34" charset="0"/>
              <a:cs typeface="Arial"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4227440089"/>
              </p:ext>
            </p:extLst>
          </p:nvPr>
        </p:nvGraphicFramePr>
        <p:xfrm>
          <a:off x="179512" y="1748971"/>
          <a:ext cx="4641273" cy="2113280"/>
        </p:xfrm>
        <a:graphic>
          <a:graphicData uri="http://schemas.openxmlformats.org/drawingml/2006/table">
            <a:tbl>
              <a:tblPr firstRow="1" bandRow="1">
                <a:tableStyleId>{5C22544A-7EE6-4342-B048-85BDC9FD1C3A}</a:tableStyleId>
              </a:tblPr>
              <a:tblGrid>
                <a:gridCol w="3718292"/>
                <a:gridCol w="430725"/>
                <a:gridCol w="492256"/>
              </a:tblGrid>
              <a:tr h="370840">
                <a:tc>
                  <a:txBody>
                    <a:bodyPr/>
                    <a:lstStyle/>
                    <a:p>
                      <a:r>
                        <a:rPr lang="en-US" sz="1200" dirty="0" smtClean="0">
                          <a:solidFill>
                            <a:schemeClr val="tx1"/>
                          </a:solidFill>
                        </a:rPr>
                        <a:t>Feature</a:t>
                      </a:r>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r>
                        <a:rPr lang="en-US" sz="1200" dirty="0" smtClean="0">
                          <a:solidFill>
                            <a:schemeClr val="tx1"/>
                          </a:solidFill>
                        </a:rPr>
                        <a:t>C</a:t>
                      </a:r>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r>
                        <a:rPr lang="en-US" sz="1200" dirty="0" smtClean="0">
                          <a:solidFill>
                            <a:schemeClr val="tx1"/>
                          </a:solidFill>
                        </a:rPr>
                        <a:t>NC</a:t>
                      </a:r>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r>
                        <a:rPr lang="en-US" sz="1200" dirty="0" smtClean="0">
                          <a:solidFill>
                            <a:schemeClr val="tx1"/>
                          </a:solidFill>
                        </a:rPr>
                        <a:t>Inhibitor binds</a:t>
                      </a:r>
                      <a:r>
                        <a:rPr lang="en-US" sz="1200" baseline="0" dirty="0" smtClean="0">
                          <a:solidFill>
                            <a:schemeClr val="tx1"/>
                          </a:solidFill>
                        </a:rPr>
                        <a:t> to the enzyme at a site other than the active site</a:t>
                      </a:r>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r>
                        <a:rPr lang="en-US" sz="1200" dirty="0" smtClean="0">
                          <a:solidFill>
                            <a:schemeClr val="tx1"/>
                          </a:solidFill>
                        </a:rPr>
                        <a:t>Inhibitor</a:t>
                      </a:r>
                      <a:r>
                        <a:rPr lang="en-US" sz="1200" baseline="0" dirty="0" smtClean="0">
                          <a:solidFill>
                            <a:schemeClr val="tx1"/>
                          </a:solidFill>
                        </a:rPr>
                        <a:t> has a shape that is similar to that of the substrate</a:t>
                      </a:r>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r>
                        <a:rPr lang="en-US" sz="1200" dirty="0" smtClean="0">
                          <a:solidFill>
                            <a:schemeClr val="tx1"/>
                          </a:solidFill>
                        </a:rPr>
                        <a:t>Increasing the substrate concentration has no effect on the level of inhibition</a:t>
                      </a:r>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r>
                        <a:rPr lang="en-US" sz="1200" dirty="0" smtClean="0">
                          <a:solidFill>
                            <a:schemeClr val="tx1"/>
                          </a:solidFill>
                        </a:rPr>
                        <a:t>An example is statins</a:t>
                      </a:r>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bl>
          </a:graphicData>
        </a:graphic>
      </p:graphicFrame>
      <p:pic>
        <p:nvPicPr>
          <p:cNvPr id="9" name="Picture 8"/>
          <p:cNvPicPr>
            <a:picLocks noChangeAspect="1"/>
          </p:cNvPicPr>
          <p:nvPr/>
        </p:nvPicPr>
        <p:blipFill>
          <a:blip r:embed="rId2">
            <a:extLst>
              <a:ext uri="{BEBA8EAE-BF5A-486C-A8C5-ECC9F3942E4B}">
                <a14:imgProps xmlns:a14="http://schemas.microsoft.com/office/drawing/2010/main">
                  <a14:imgLayer r:embed="rId3">
                    <a14:imgEffect>
                      <a14:sharpenSoften amount="100000"/>
                    </a14:imgEffect>
                  </a14:imgLayer>
                </a14:imgProps>
              </a:ext>
            </a:extLst>
          </a:blip>
          <a:stretch>
            <a:fillRect/>
          </a:stretch>
        </p:blipFill>
        <p:spPr>
          <a:xfrm>
            <a:off x="0" y="3944253"/>
            <a:ext cx="3244273" cy="2047416"/>
          </a:xfrm>
          <a:prstGeom prst="rect">
            <a:avLst/>
          </a:prstGeom>
        </p:spPr>
      </p:pic>
      <p:sp>
        <p:nvSpPr>
          <p:cNvPr id="10" name="Rectangle 9"/>
          <p:cNvSpPr/>
          <p:nvPr/>
        </p:nvSpPr>
        <p:spPr>
          <a:xfrm>
            <a:off x="1396999" y="5062682"/>
            <a:ext cx="1535546" cy="1270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1570182" y="4595092"/>
            <a:ext cx="1535546" cy="1270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473364" y="4234877"/>
            <a:ext cx="531091" cy="337126"/>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12"/>
          <p:cNvSpPr txBox="1"/>
          <p:nvPr/>
        </p:nvSpPr>
        <p:spPr>
          <a:xfrm>
            <a:off x="300182" y="5900828"/>
            <a:ext cx="3590636" cy="369332"/>
          </a:xfrm>
          <a:prstGeom prst="rect">
            <a:avLst/>
          </a:prstGeom>
          <a:noFill/>
        </p:spPr>
        <p:txBody>
          <a:bodyPr wrap="square" rtlCol="0">
            <a:spAutoFit/>
          </a:bodyPr>
          <a:lstStyle/>
          <a:p>
            <a:endParaRPr lang="en-US" dirty="0"/>
          </a:p>
        </p:txBody>
      </p:sp>
      <p:sp>
        <p:nvSpPr>
          <p:cNvPr id="14" name="TextBox 13"/>
          <p:cNvSpPr txBox="1"/>
          <p:nvPr/>
        </p:nvSpPr>
        <p:spPr>
          <a:xfrm>
            <a:off x="300182" y="5936596"/>
            <a:ext cx="3833091" cy="461665"/>
          </a:xfrm>
          <a:prstGeom prst="rect">
            <a:avLst/>
          </a:prstGeom>
          <a:noFill/>
          <a:ln w="29210">
            <a:solidFill>
              <a:schemeClr val="tx1"/>
            </a:solidFill>
          </a:ln>
        </p:spPr>
        <p:txBody>
          <a:bodyPr wrap="square" rtlCol="0">
            <a:spAutoFit/>
          </a:bodyPr>
          <a:lstStyle/>
          <a:p>
            <a:r>
              <a:rPr lang="en-US" sz="1200" dirty="0" smtClean="0"/>
              <a:t>Add labels for a competitive inhibitor; </a:t>
            </a:r>
            <a:r>
              <a:rPr lang="en-US" sz="1200" dirty="0" err="1" smtClean="0"/>
              <a:t>Vmax</a:t>
            </a:r>
            <a:r>
              <a:rPr lang="en-US" sz="1200" dirty="0" smtClean="0"/>
              <a:t>; non-competitive inhibitor; Normal rate of reaction</a:t>
            </a:r>
            <a:endParaRPr lang="en-US" sz="1200" dirty="0"/>
          </a:p>
        </p:txBody>
      </p:sp>
      <p:pic>
        <p:nvPicPr>
          <p:cNvPr id="15" name="Picture 14"/>
          <p:cNvPicPr>
            <a:picLocks noChangeAspect="1"/>
          </p:cNvPicPr>
          <p:nvPr/>
        </p:nvPicPr>
        <p:blipFill>
          <a:blip r:embed="rId4">
            <a:grayscl/>
            <a:extLst>
              <a:ext uri="{BEBA8EAE-BF5A-486C-A8C5-ECC9F3942E4B}">
                <a14:imgProps xmlns:a14="http://schemas.microsoft.com/office/drawing/2010/main">
                  <a14:imgLayer r:embed="rId5">
                    <a14:imgEffect>
                      <a14:sharpenSoften amount="100000"/>
                    </a14:imgEffect>
                  </a14:imgLayer>
                </a14:imgProps>
              </a:ext>
            </a:extLst>
          </a:blip>
          <a:stretch>
            <a:fillRect/>
          </a:stretch>
        </p:blipFill>
        <p:spPr>
          <a:xfrm>
            <a:off x="5087946" y="2119746"/>
            <a:ext cx="1897054" cy="526785"/>
          </a:xfrm>
          <a:prstGeom prst="rect">
            <a:avLst/>
          </a:prstGeom>
        </p:spPr>
      </p:pic>
      <p:sp>
        <p:nvSpPr>
          <p:cNvPr id="16" name="TextBox 15"/>
          <p:cNvSpPr txBox="1"/>
          <p:nvPr/>
        </p:nvSpPr>
        <p:spPr>
          <a:xfrm>
            <a:off x="4248727" y="3944253"/>
            <a:ext cx="4715760" cy="2492990"/>
          </a:xfrm>
          <a:prstGeom prst="rect">
            <a:avLst/>
          </a:prstGeom>
          <a:noFill/>
          <a:ln w="29210">
            <a:solidFill>
              <a:schemeClr val="tx1"/>
            </a:solidFill>
          </a:ln>
        </p:spPr>
        <p:txBody>
          <a:bodyPr wrap="square" rtlCol="0">
            <a:spAutoFit/>
          </a:bodyPr>
          <a:lstStyle/>
          <a:p>
            <a:r>
              <a:rPr lang="en-US" sz="1200" dirty="0" smtClean="0"/>
              <a:t>Some enzymes need a ‘non-protein’ helper for them to be able to function.</a:t>
            </a:r>
          </a:p>
          <a:p>
            <a:r>
              <a:rPr lang="en-US" sz="1200" dirty="0" smtClean="0"/>
              <a:t>If the ‘non-protein helper is inorganic then it is known as a____________</a:t>
            </a:r>
          </a:p>
          <a:p>
            <a:r>
              <a:rPr lang="en-US" sz="1200" dirty="0" smtClean="0"/>
              <a:t>And if it organic it is known as a __________________ .</a:t>
            </a:r>
          </a:p>
          <a:p>
            <a:r>
              <a:rPr lang="en-US" sz="1200" dirty="0" smtClean="0"/>
              <a:t>Does amylase need a coenzyme or a cofactor and what is it?</a:t>
            </a:r>
          </a:p>
          <a:p>
            <a:endParaRPr lang="en-US" sz="1200" dirty="0"/>
          </a:p>
          <a:p>
            <a:r>
              <a:rPr lang="en-US" sz="1200" dirty="0" smtClean="0"/>
              <a:t>Prosthetic groups are also non-protein element that are needed by enzymes – how do they differ from cofactors?</a:t>
            </a:r>
          </a:p>
          <a:p>
            <a:r>
              <a:rPr lang="en-US" sz="1200" dirty="0" smtClean="0"/>
              <a:t>What is the prosthetic group for haemoglobin?</a:t>
            </a:r>
          </a:p>
          <a:p>
            <a:endParaRPr lang="en-US" sz="1200" dirty="0"/>
          </a:p>
          <a:p>
            <a:r>
              <a:rPr lang="en-US" sz="1200" dirty="0" smtClean="0"/>
              <a:t>Where is carbonic anhydrase found and what is its prosthetic group?</a:t>
            </a:r>
          </a:p>
          <a:p>
            <a:endParaRPr lang="en-US" sz="1200" dirty="0" smtClean="0"/>
          </a:p>
          <a:p>
            <a:endParaRPr lang="en-US" sz="1200" dirty="0" smtClean="0"/>
          </a:p>
        </p:txBody>
      </p:sp>
    </p:spTree>
    <p:extLst>
      <p:ext uri="{BB962C8B-B14F-4D97-AF65-F5344CB8AC3E}">
        <p14:creationId xmlns:p14="http://schemas.microsoft.com/office/powerpoint/2010/main" val="3286938802"/>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9512" y="755412"/>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Exam questions</a:t>
            </a:r>
            <a:endParaRPr lang="en-GB" b="1" dirty="0">
              <a:latin typeface="Arial" pitchFamily="34" charset="0"/>
              <a:cs typeface="Arial" pitchFamily="34" charset="0"/>
            </a:endParaRPr>
          </a:p>
        </p:txBody>
      </p:sp>
      <p:sp>
        <p:nvSpPr>
          <p:cNvPr id="5" name="TextBox 4"/>
          <p:cNvSpPr txBox="1"/>
          <p:nvPr/>
        </p:nvSpPr>
        <p:spPr>
          <a:xfrm>
            <a:off x="4742412" y="1343670"/>
            <a:ext cx="4222075" cy="132343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600" dirty="0" err="1" smtClean="0"/>
              <a:t>Sucrase</a:t>
            </a:r>
            <a:r>
              <a:rPr lang="en-GB" sz="1600" dirty="0" smtClean="0"/>
              <a:t> is an enzyme. It hydrolyses during digestion. Name the products of this reaction</a:t>
            </a:r>
          </a:p>
          <a:p>
            <a:endParaRPr lang="en-GB" sz="1600" dirty="0" smtClean="0"/>
          </a:p>
          <a:p>
            <a:endParaRPr lang="en-GB" sz="1600" dirty="0" smtClean="0"/>
          </a:p>
          <a:p>
            <a:pPr algn="r"/>
            <a:r>
              <a:rPr lang="en-GB" sz="1600" dirty="0" smtClean="0"/>
              <a:t>(2 marks)</a:t>
            </a:r>
            <a:endParaRPr lang="en-GB" sz="1600" dirty="0"/>
          </a:p>
        </p:txBody>
      </p:sp>
      <p:sp>
        <p:nvSpPr>
          <p:cNvPr id="10" name="TextBox 9"/>
          <p:cNvSpPr txBox="1"/>
          <p:nvPr/>
        </p:nvSpPr>
        <p:spPr>
          <a:xfrm>
            <a:off x="179512" y="1340768"/>
            <a:ext cx="4392488" cy="206210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600" dirty="0" err="1" smtClean="0"/>
              <a:t>Sucrase</a:t>
            </a:r>
            <a:r>
              <a:rPr lang="en-GB" sz="1600" dirty="0" smtClean="0"/>
              <a:t> does not </a:t>
            </a:r>
            <a:r>
              <a:rPr lang="en-GB" sz="1600" dirty="0" err="1" smtClean="0"/>
              <a:t>hydrolayse</a:t>
            </a:r>
            <a:r>
              <a:rPr lang="en-GB" sz="1600" dirty="0" smtClean="0"/>
              <a:t> lactose. Use your knowledge of the way in which enzymes work to explain why</a:t>
            </a:r>
          </a:p>
          <a:p>
            <a:endParaRPr lang="en-GB" sz="1600" dirty="0" smtClean="0"/>
          </a:p>
          <a:p>
            <a:endParaRPr lang="en-GB" sz="1600" dirty="0"/>
          </a:p>
          <a:p>
            <a:endParaRPr lang="en-GB" sz="1600" dirty="0" smtClean="0"/>
          </a:p>
          <a:p>
            <a:endParaRPr lang="en-GB" sz="1600" dirty="0" smtClean="0"/>
          </a:p>
          <a:p>
            <a:pPr algn="r"/>
            <a:r>
              <a:rPr lang="en-GB" sz="1600" dirty="0" smtClean="0"/>
              <a:t>(2 marks)</a:t>
            </a:r>
            <a:endParaRPr lang="en-GB" sz="1600" dirty="0"/>
          </a:p>
        </p:txBody>
      </p:sp>
      <p:sp>
        <p:nvSpPr>
          <p:cNvPr id="11" name="TextBox 10"/>
          <p:cNvSpPr txBox="1"/>
          <p:nvPr/>
        </p:nvSpPr>
        <p:spPr>
          <a:xfrm>
            <a:off x="179512" y="3645024"/>
            <a:ext cx="4392488" cy="86177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600" dirty="0" smtClean="0"/>
              <a:t>Compete this equation:</a:t>
            </a:r>
          </a:p>
          <a:p>
            <a:r>
              <a:rPr lang="en-GB" sz="1600" dirty="0" smtClean="0"/>
              <a:t>Lactose +_________ </a:t>
            </a:r>
            <a:r>
              <a:rPr lang="en-GB" sz="1600" dirty="0" smtClean="0">
                <a:sym typeface="Wingdings" pitchFamily="2" charset="2"/>
              </a:rPr>
              <a:t> Glucose + ________</a:t>
            </a:r>
            <a:endParaRPr lang="en-GB" sz="1600" dirty="0" smtClean="0"/>
          </a:p>
          <a:p>
            <a:pPr algn="r"/>
            <a:r>
              <a:rPr lang="en-GB" sz="1600" dirty="0" smtClean="0"/>
              <a:t>(2 marks)</a:t>
            </a:r>
            <a:endParaRPr lang="en-GB" sz="1600" dirty="0"/>
          </a:p>
        </p:txBody>
      </p:sp>
      <p:sp>
        <p:nvSpPr>
          <p:cNvPr id="12" name="TextBox 11"/>
          <p:cNvSpPr txBox="1"/>
          <p:nvPr/>
        </p:nvSpPr>
        <p:spPr>
          <a:xfrm>
            <a:off x="4742413" y="2837254"/>
            <a:ext cx="4248472" cy="1959898"/>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Describe how you could use the biuret test to distinguish a solution of the enzyme, lactase from a solution of lactose:</a:t>
            </a:r>
          </a:p>
          <a:p>
            <a:endParaRPr lang="en-GB" sz="1600" dirty="0"/>
          </a:p>
          <a:p>
            <a:endParaRPr lang="en-GB" sz="1600" dirty="0" smtClean="0"/>
          </a:p>
          <a:p>
            <a:endParaRPr lang="en-GB" sz="1600" dirty="0" smtClean="0"/>
          </a:p>
          <a:p>
            <a:pPr algn="r"/>
            <a:r>
              <a:rPr lang="en-GB" sz="1600" dirty="0" smtClean="0"/>
              <a:t>(1 mark)</a:t>
            </a:r>
            <a:endParaRPr lang="en-GB" sz="1600" dirty="0"/>
          </a:p>
        </p:txBody>
      </p:sp>
      <p:sp>
        <p:nvSpPr>
          <p:cNvPr id="13" name="Rectangle 12"/>
          <p:cNvSpPr/>
          <p:nvPr/>
        </p:nvSpPr>
        <p:spPr>
          <a:xfrm>
            <a:off x="4742413" y="4982979"/>
            <a:ext cx="4248472" cy="1569660"/>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sz="1600" dirty="0"/>
              <a:t>Describe the </a:t>
            </a:r>
            <a:r>
              <a:rPr lang="en-US" sz="1600" i="1" dirty="0"/>
              <a:t>induced fit </a:t>
            </a:r>
            <a:r>
              <a:rPr lang="en-US" sz="1600" dirty="0"/>
              <a:t>model of enzyme action</a:t>
            </a:r>
            <a:r>
              <a:rPr lang="en-US" sz="1600" dirty="0" smtClean="0"/>
              <a:t>.</a:t>
            </a:r>
          </a:p>
          <a:p>
            <a:endParaRPr lang="en-US" sz="1600" dirty="0"/>
          </a:p>
          <a:p>
            <a:endParaRPr lang="en-US" sz="1600" dirty="0" smtClean="0"/>
          </a:p>
          <a:p>
            <a:endParaRPr lang="en-US" sz="1600" dirty="0" smtClean="0"/>
          </a:p>
          <a:p>
            <a:pPr algn="r"/>
            <a:r>
              <a:rPr lang="en-US" sz="1600" dirty="0" smtClean="0"/>
              <a:t>(2 marks)</a:t>
            </a:r>
            <a:endParaRPr lang="en-US" sz="1600" dirty="0"/>
          </a:p>
        </p:txBody>
      </p:sp>
      <p:sp>
        <p:nvSpPr>
          <p:cNvPr id="14" name="Rectangle 13"/>
          <p:cNvSpPr/>
          <p:nvPr/>
        </p:nvSpPr>
        <p:spPr>
          <a:xfrm>
            <a:off x="179512" y="4725143"/>
            <a:ext cx="4392488" cy="1827495"/>
          </a:xfrm>
          <a:prstGeom prst="rect">
            <a:avLst/>
          </a:prstGeom>
        </p:spPr>
        <p:style>
          <a:lnRef idx="2">
            <a:schemeClr val="dk1"/>
          </a:lnRef>
          <a:fillRef idx="1">
            <a:schemeClr val="lt1"/>
          </a:fillRef>
          <a:effectRef idx="0">
            <a:schemeClr val="dk1"/>
          </a:effectRef>
          <a:fontRef idx="minor">
            <a:schemeClr val="dk1"/>
          </a:fontRef>
        </p:style>
        <p:txBody>
          <a:bodyPr wrap="square">
            <a:noAutofit/>
          </a:bodyPr>
          <a:lstStyle/>
          <a:p>
            <a:r>
              <a:rPr lang="en-US" sz="1600" dirty="0"/>
              <a:t>Describe </a:t>
            </a:r>
            <a:r>
              <a:rPr lang="en-US" sz="1600" b="1" dirty="0"/>
              <a:t>one </a:t>
            </a:r>
            <a:r>
              <a:rPr lang="en-US" sz="1600" dirty="0"/>
              <a:t>way that the </a:t>
            </a:r>
            <a:r>
              <a:rPr lang="en-US" sz="1600" i="1" dirty="0"/>
              <a:t>lock and key </a:t>
            </a:r>
            <a:r>
              <a:rPr lang="en-US" sz="1600" dirty="0"/>
              <a:t>model is different from the </a:t>
            </a:r>
            <a:r>
              <a:rPr lang="en-US" sz="1600" i="1" dirty="0"/>
              <a:t>induced fit </a:t>
            </a:r>
            <a:r>
              <a:rPr lang="en-US" sz="1600" dirty="0"/>
              <a:t>model</a:t>
            </a:r>
            <a:r>
              <a:rPr lang="en-US" sz="1600" dirty="0" smtClean="0"/>
              <a:t>.</a:t>
            </a:r>
          </a:p>
          <a:p>
            <a:endParaRPr lang="en-US" sz="1600" dirty="0"/>
          </a:p>
          <a:p>
            <a:endParaRPr lang="en-US" sz="1600" dirty="0" smtClean="0"/>
          </a:p>
          <a:p>
            <a:endParaRPr lang="en-US" sz="1600" dirty="0"/>
          </a:p>
          <a:p>
            <a:endParaRPr lang="en-US" sz="1600" dirty="0" smtClean="0"/>
          </a:p>
          <a:p>
            <a:pPr algn="r"/>
            <a:r>
              <a:rPr lang="en-US" sz="1600" dirty="0" smtClean="0"/>
              <a:t>(1 mark)</a:t>
            </a:r>
            <a:endParaRPr lang="en-GB" sz="1600" dirty="0"/>
          </a:p>
        </p:txBody>
      </p:sp>
      <p:sp>
        <p:nvSpPr>
          <p:cNvPr id="15" name="TextBox 14"/>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2: Section </a:t>
            </a:r>
            <a:r>
              <a:rPr lang="en-GB" b="1" dirty="0">
                <a:latin typeface="Arial" pitchFamily="34" charset="0"/>
                <a:cs typeface="Arial" pitchFamily="34" charset="0"/>
              </a:rPr>
              <a:t>4</a:t>
            </a:r>
            <a:r>
              <a:rPr lang="en-GB" b="1" dirty="0" smtClean="0">
                <a:latin typeface="Arial" pitchFamily="34" charset="0"/>
                <a:cs typeface="Arial" pitchFamily="34" charset="0"/>
              </a:rPr>
              <a:t>: Enzymes</a:t>
            </a:r>
            <a:endParaRPr lang="en-GB" b="1" dirty="0">
              <a:latin typeface="Arial" pitchFamily="34" charset="0"/>
              <a:cs typeface="Arial" pitchFamily="34" charset="0"/>
            </a:endParaRPr>
          </a:p>
        </p:txBody>
      </p:sp>
    </p:spTree>
    <p:extLst>
      <p:ext uri="{BB962C8B-B14F-4D97-AF65-F5344CB8AC3E}">
        <p14:creationId xmlns:p14="http://schemas.microsoft.com/office/powerpoint/2010/main" val="88661928"/>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2: Section 4: Enzymes</a:t>
            </a:r>
            <a:endParaRPr lang="en-GB" b="1" dirty="0">
              <a:latin typeface="Arial" pitchFamily="34" charset="0"/>
              <a:cs typeface="Arial" pitchFamily="34" charset="0"/>
            </a:endParaRPr>
          </a:p>
        </p:txBody>
      </p:sp>
      <p:sp>
        <p:nvSpPr>
          <p:cNvPr id="8" name="TextBox 7"/>
          <p:cNvSpPr txBox="1"/>
          <p:nvPr/>
        </p:nvSpPr>
        <p:spPr>
          <a:xfrm>
            <a:off x="179512" y="755412"/>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Exam questions</a:t>
            </a:r>
            <a:endParaRPr lang="en-GB" b="1" dirty="0">
              <a:latin typeface="Arial" pitchFamily="34" charset="0"/>
              <a:cs typeface="Arial" pitchFamily="34" charset="0"/>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129" y="1412776"/>
            <a:ext cx="2790695" cy="216023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131840" y="1412776"/>
            <a:ext cx="5832648" cy="2160239"/>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Describe what the graph show about the effect of substrate concentration on the rate of this enzyme controlled reaction.</a:t>
            </a:r>
          </a:p>
          <a:p>
            <a:endParaRPr lang="en-GB" sz="1600" dirty="0"/>
          </a:p>
          <a:p>
            <a:endParaRPr lang="en-GB" sz="1600" dirty="0" smtClean="0"/>
          </a:p>
          <a:p>
            <a:endParaRPr lang="en-GB" sz="1600" dirty="0" smtClean="0"/>
          </a:p>
          <a:p>
            <a:endParaRPr lang="en-GB" sz="1600" dirty="0"/>
          </a:p>
          <a:p>
            <a:endParaRPr lang="en-GB" sz="1600" dirty="0" smtClean="0"/>
          </a:p>
          <a:p>
            <a:pPr algn="r"/>
            <a:r>
              <a:rPr lang="en-GB" sz="1600" dirty="0" smtClean="0"/>
              <a:t>(2 marks)</a:t>
            </a:r>
            <a:endParaRPr lang="en-GB" sz="1600" dirty="0"/>
          </a:p>
        </p:txBody>
      </p:sp>
      <p:sp>
        <p:nvSpPr>
          <p:cNvPr id="13" name="TextBox 12"/>
          <p:cNvSpPr txBox="1"/>
          <p:nvPr/>
        </p:nvSpPr>
        <p:spPr>
          <a:xfrm>
            <a:off x="179512" y="3789041"/>
            <a:ext cx="4248472" cy="2808311"/>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What limits the rate of this reaction between points A and B? Give the evidence from the graph for this.</a:t>
            </a:r>
          </a:p>
          <a:p>
            <a:endParaRPr lang="en-GB" sz="1600" dirty="0"/>
          </a:p>
          <a:p>
            <a:endParaRPr lang="en-GB" sz="1600" dirty="0" smtClean="0"/>
          </a:p>
          <a:p>
            <a:endParaRPr lang="en-GB" sz="1600" dirty="0" smtClean="0"/>
          </a:p>
          <a:p>
            <a:endParaRPr lang="en-GB" sz="1600" dirty="0" smtClean="0"/>
          </a:p>
          <a:p>
            <a:endParaRPr lang="en-GB" sz="1600" dirty="0"/>
          </a:p>
          <a:p>
            <a:endParaRPr lang="en-GB" sz="1600" dirty="0"/>
          </a:p>
          <a:p>
            <a:endParaRPr lang="en-GB" sz="1600" dirty="0" smtClean="0"/>
          </a:p>
          <a:p>
            <a:pPr algn="r"/>
            <a:r>
              <a:rPr lang="en-GB" sz="1600" dirty="0" smtClean="0"/>
              <a:t>(2 marks)</a:t>
            </a:r>
            <a:endParaRPr lang="en-GB" sz="1600" dirty="0"/>
          </a:p>
        </p:txBody>
      </p:sp>
      <p:sp>
        <p:nvSpPr>
          <p:cNvPr id="14" name="TextBox 13"/>
          <p:cNvSpPr txBox="1"/>
          <p:nvPr/>
        </p:nvSpPr>
        <p:spPr>
          <a:xfrm>
            <a:off x="4716016" y="3789040"/>
            <a:ext cx="4248472" cy="1584176"/>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Suggest a reason for the shape of the curve between points C and D.</a:t>
            </a:r>
            <a:endParaRPr lang="en-GB" sz="1600" dirty="0"/>
          </a:p>
          <a:p>
            <a:endParaRPr lang="en-GB" sz="1600" dirty="0"/>
          </a:p>
          <a:p>
            <a:endParaRPr lang="en-GB" sz="1600" dirty="0" smtClean="0"/>
          </a:p>
          <a:p>
            <a:endParaRPr lang="en-GB" sz="1600" dirty="0" smtClean="0"/>
          </a:p>
          <a:p>
            <a:pPr algn="r"/>
            <a:r>
              <a:rPr lang="en-GB" sz="1600" dirty="0" smtClean="0"/>
              <a:t>(1 mark)</a:t>
            </a:r>
            <a:endParaRPr lang="en-GB" sz="1600" dirty="0"/>
          </a:p>
        </p:txBody>
      </p:sp>
      <p:sp>
        <p:nvSpPr>
          <p:cNvPr id="15" name="TextBox 14"/>
          <p:cNvSpPr txBox="1"/>
          <p:nvPr/>
        </p:nvSpPr>
        <p:spPr>
          <a:xfrm>
            <a:off x="4716016" y="5517232"/>
            <a:ext cx="4248472" cy="1080119"/>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Sketch a curve on the graph to show the rate of this reaction in the presence of a competitive inhibitor.</a:t>
            </a:r>
          </a:p>
          <a:p>
            <a:pPr algn="r"/>
            <a:r>
              <a:rPr lang="en-GB" sz="1600" dirty="0" smtClean="0"/>
              <a:t>(1 mark)</a:t>
            </a:r>
            <a:endParaRPr lang="en-GB" sz="1600" dirty="0"/>
          </a:p>
        </p:txBody>
      </p:sp>
    </p:spTree>
    <p:extLst>
      <p:ext uri="{BB962C8B-B14F-4D97-AF65-F5344CB8AC3E}">
        <p14:creationId xmlns:p14="http://schemas.microsoft.com/office/powerpoint/2010/main" val="3806164236"/>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2: Section 1: Cell Structure</a:t>
            </a:r>
            <a:endParaRPr lang="en-GB" b="1" dirty="0">
              <a:latin typeface="Arial" pitchFamily="34" charset="0"/>
              <a:cs typeface="Arial" pitchFamily="34" charset="0"/>
            </a:endParaRPr>
          </a:p>
        </p:txBody>
      </p:sp>
      <p:sp>
        <p:nvSpPr>
          <p:cNvPr id="7" name="TextBox 6"/>
          <p:cNvSpPr txBox="1"/>
          <p:nvPr/>
        </p:nvSpPr>
        <p:spPr>
          <a:xfrm>
            <a:off x="179512" y="653224"/>
            <a:ext cx="3348372" cy="156966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600" dirty="0" smtClean="0"/>
              <a:t>2.1.1 Cell Structure: </a:t>
            </a:r>
          </a:p>
          <a:p>
            <a:r>
              <a:rPr lang="en-GB" sz="1600" dirty="0" smtClean="0"/>
              <a:t>How do you use a microscope?</a:t>
            </a:r>
          </a:p>
          <a:p>
            <a:r>
              <a:rPr lang="en-GB" sz="1600" dirty="0" smtClean="0"/>
              <a:t>How do we calculate overall magnification?</a:t>
            </a:r>
          </a:p>
          <a:p>
            <a:r>
              <a:rPr lang="en-GB" sz="1600" dirty="0" smtClean="0"/>
              <a:t>How can we use a scale bar to find the actual size of a cell or organelle?</a:t>
            </a:r>
          </a:p>
        </p:txBody>
      </p:sp>
      <p:sp>
        <p:nvSpPr>
          <p:cNvPr id="2" name="TextBox 1"/>
          <p:cNvSpPr txBox="1"/>
          <p:nvPr/>
        </p:nvSpPr>
        <p:spPr>
          <a:xfrm>
            <a:off x="3725333" y="615220"/>
            <a:ext cx="5239155" cy="984885"/>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Key words:</a:t>
            </a:r>
          </a:p>
          <a:p>
            <a:r>
              <a:rPr lang="en-GB" sz="1600" dirty="0" smtClean="0"/>
              <a:t>Eyepiece lens; Objective lens; Overall magnification; Differential staining; </a:t>
            </a:r>
          </a:p>
        </p:txBody>
      </p:sp>
      <p:sp>
        <p:nvSpPr>
          <p:cNvPr id="5" name="TextBox 4"/>
          <p:cNvSpPr txBox="1"/>
          <p:nvPr/>
        </p:nvSpPr>
        <p:spPr>
          <a:xfrm>
            <a:off x="179512" y="2424715"/>
            <a:ext cx="4168818" cy="1855867"/>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What is meant by the term differential staining?</a:t>
            </a:r>
          </a:p>
          <a:p>
            <a:endParaRPr lang="en-GB" sz="1600" dirty="0"/>
          </a:p>
          <a:p>
            <a:endParaRPr lang="en-GB" sz="1600" dirty="0" smtClean="0"/>
          </a:p>
          <a:p>
            <a:r>
              <a:rPr lang="en-GB" sz="1600" dirty="0" smtClean="0"/>
              <a:t>Name 2 different stains and for each give an example of what they could be used to show:</a:t>
            </a:r>
            <a:endParaRPr lang="en-GB" sz="1600" dirty="0"/>
          </a:p>
        </p:txBody>
      </p:sp>
      <p:sp>
        <p:nvSpPr>
          <p:cNvPr id="3" name="TextBox 2"/>
          <p:cNvSpPr txBox="1"/>
          <p:nvPr/>
        </p:nvSpPr>
        <p:spPr>
          <a:xfrm>
            <a:off x="4540734" y="1730442"/>
            <a:ext cx="4324569" cy="2778678"/>
          </a:xfrm>
          <a:prstGeom prst="rect">
            <a:avLst/>
          </a:prstGeom>
          <a:noFill/>
        </p:spPr>
        <p:style>
          <a:lnRef idx="2">
            <a:schemeClr val="dk1"/>
          </a:lnRef>
          <a:fillRef idx="1">
            <a:schemeClr val="lt1"/>
          </a:fillRef>
          <a:effectRef idx="0">
            <a:schemeClr val="dk1"/>
          </a:effectRef>
          <a:fontRef idx="minor">
            <a:schemeClr val="dk1"/>
          </a:fontRef>
        </p:style>
        <p:txBody>
          <a:bodyPr wrap="square" rtlCol="0">
            <a:noAutofit/>
          </a:bodyPr>
          <a:lstStyle/>
          <a:p>
            <a:endParaRPr lang="en-GB" sz="1600" dirty="0"/>
          </a:p>
        </p:txBody>
      </p:sp>
      <p:sp>
        <p:nvSpPr>
          <p:cNvPr id="13" name="TextBox 12"/>
          <p:cNvSpPr txBox="1"/>
          <p:nvPr/>
        </p:nvSpPr>
        <p:spPr>
          <a:xfrm>
            <a:off x="179512" y="4509120"/>
            <a:ext cx="4168818" cy="206210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600" dirty="0" smtClean="0"/>
              <a:t>Names of these objects used to measure cells and their organelles</a:t>
            </a:r>
          </a:p>
          <a:p>
            <a:endParaRPr lang="en-GB" sz="1600" dirty="0"/>
          </a:p>
          <a:p>
            <a:endParaRPr lang="en-GB" sz="1600" dirty="0" smtClean="0"/>
          </a:p>
          <a:p>
            <a:endParaRPr lang="en-GB" sz="1600" dirty="0"/>
          </a:p>
          <a:p>
            <a:endParaRPr lang="en-GB" sz="1600" dirty="0" smtClean="0"/>
          </a:p>
          <a:p>
            <a:endParaRPr lang="en-GB" sz="1600" dirty="0"/>
          </a:p>
          <a:p>
            <a:endParaRPr lang="en-GB" sz="1600" dirty="0"/>
          </a:p>
        </p:txBody>
      </p:sp>
      <p:pic>
        <p:nvPicPr>
          <p:cNvPr id="10" name="Picture 9" descr="Screen Shot 2016-04-14 at 20.24.57.png"/>
          <p:cNvPicPr>
            <a:picLocks noChangeAspect="1"/>
          </p:cNvPicPr>
          <p:nvPr/>
        </p:nvPicPr>
        <p:blipFill>
          <a:blip r:embed="rId2">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val="0"/>
              </a:ext>
            </a:extLst>
          </a:blip>
          <a:stretch>
            <a:fillRect/>
          </a:stretch>
        </p:blipFill>
        <p:spPr>
          <a:xfrm>
            <a:off x="4845753" y="4509120"/>
            <a:ext cx="4000778" cy="2062103"/>
          </a:xfrm>
          <a:prstGeom prst="rect">
            <a:avLst/>
          </a:prstGeom>
        </p:spPr>
      </p:pic>
      <p:pic>
        <p:nvPicPr>
          <p:cNvPr id="14" name="Picture 13" descr="Screen Shot 2016-04-14 at 20.29.58.png"/>
          <p:cNvPicPr>
            <a:picLocks noChangeAspect="1"/>
          </p:cNvPicPr>
          <p:nvPr/>
        </p:nvPicPr>
        <p:blipFill>
          <a:blip r:embed="rId4">
            <a:extLst>
              <a:ext uri="{BEBA8EAE-BF5A-486C-A8C5-ECC9F3942E4B}">
                <a14:imgProps xmlns:a14="http://schemas.microsoft.com/office/drawing/2010/main">
                  <a14:imgLayer r:embed="rId5">
                    <a14:imgEffect>
                      <a14:sharpenSoften amount="100000"/>
                    </a14:imgEffect>
                    <a14:imgEffect>
                      <a14:brightnessContrast contrast="-59000"/>
                    </a14:imgEffect>
                  </a14:imgLayer>
                </a14:imgProps>
              </a:ext>
              <a:ext uri="{28A0092B-C50C-407E-A947-70E740481C1C}">
                <a14:useLocalDpi xmlns:a14="http://schemas.microsoft.com/office/drawing/2010/main" val="0"/>
              </a:ext>
            </a:extLst>
          </a:blip>
          <a:stretch>
            <a:fillRect/>
          </a:stretch>
        </p:blipFill>
        <p:spPr>
          <a:xfrm>
            <a:off x="4716016" y="1846859"/>
            <a:ext cx="2369397" cy="2083048"/>
          </a:xfrm>
          <a:prstGeom prst="rect">
            <a:avLst/>
          </a:prstGeom>
        </p:spPr>
      </p:pic>
      <p:sp>
        <p:nvSpPr>
          <p:cNvPr id="15" name="TextBox 14"/>
          <p:cNvSpPr txBox="1"/>
          <p:nvPr/>
        </p:nvSpPr>
        <p:spPr>
          <a:xfrm>
            <a:off x="7217833" y="1846859"/>
            <a:ext cx="1534584" cy="2585323"/>
          </a:xfrm>
          <a:prstGeom prst="rect">
            <a:avLst/>
          </a:prstGeom>
          <a:noFill/>
        </p:spPr>
        <p:txBody>
          <a:bodyPr wrap="square" rtlCol="0">
            <a:spAutoFit/>
          </a:bodyPr>
          <a:lstStyle/>
          <a:p>
            <a:r>
              <a:rPr lang="en-US" dirty="0" smtClean="0"/>
              <a:t>Calculate the magnification of the image&gt;</a:t>
            </a:r>
          </a:p>
          <a:p>
            <a:endParaRPr lang="en-US" dirty="0"/>
          </a:p>
          <a:p>
            <a:r>
              <a:rPr lang="en-US" dirty="0" smtClean="0"/>
              <a:t>Calculate the diameter of the nucleus and the nucleolus.</a:t>
            </a:r>
            <a:endParaRPr lang="en-US" dirty="0"/>
          </a:p>
        </p:txBody>
      </p:sp>
      <p:grpSp>
        <p:nvGrpSpPr>
          <p:cNvPr id="31" name="Group 35"/>
          <p:cNvGrpSpPr>
            <a:grpSpLocks/>
          </p:cNvGrpSpPr>
          <p:nvPr/>
        </p:nvGrpSpPr>
        <p:grpSpPr bwMode="auto">
          <a:xfrm>
            <a:off x="348913" y="5069158"/>
            <a:ext cx="2970642" cy="517899"/>
            <a:chOff x="884" y="1888"/>
            <a:chExt cx="3720" cy="680"/>
          </a:xfrm>
        </p:grpSpPr>
        <p:grpSp>
          <p:nvGrpSpPr>
            <p:cNvPr id="32" name="Group 7"/>
            <p:cNvGrpSpPr>
              <a:grpSpLocks/>
            </p:cNvGrpSpPr>
            <p:nvPr/>
          </p:nvGrpSpPr>
          <p:grpSpPr bwMode="auto">
            <a:xfrm>
              <a:off x="1565" y="2205"/>
              <a:ext cx="2563" cy="59"/>
              <a:chOff x="1440" y="2112"/>
              <a:chExt cx="2688" cy="70"/>
            </a:xfrm>
          </p:grpSpPr>
          <p:sp>
            <p:nvSpPr>
              <p:cNvPr id="36" name="Line 8"/>
              <p:cNvSpPr>
                <a:spLocks noChangeShapeType="1"/>
              </p:cNvSpPr>
              <p:nvPr/>
            </p:nvSpPr>
            <p:spPr bwMode="auto">
              <a:xfrm>
                <a:off x="1440" y="2112"/>
                <a:ext cx="2688" cy="0"/>
              </a:xfrm>
              <a:prstGeom prst="line">
                <a:avLst/>
              </a:prstGeom>
              <a:noFill/>
              <a:ln w="234950">
                <a:pattFill prst="ltVert">
                  <a:fgClr>
                    <a:schemeClr val="tx1"/>
                  </a:fgClr>
                  <a:bgClr>
                    <a:srgbClr val="FFFFFF"/>
                  </a:bgClr>
                </a:patt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37" name="Rectangle 9"/>
              <p:cNvSpPr>
                <a:spLocks noChangeArrowheads="1"/>
              </p:cNvSpPr>
              <p:nvPr/>
            </p:nvSpPr>
            <p:spPr bwMode="auto">
              <a:xfrm>
                <a:off x="1728" y="2132"/>
                <a:ext cx="228" cy="5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8" name="Rectangle 10"/>
              <p:cNvSpPr>
                <a:spLocks noChangeArrowheads="1"/>
              </p:cNvSpPr>
              <p:nvPr/>
            </p:nvSpPr>
            <p:spPr bwMode="auto">
              <a:xfrm>
                <a:off x="1984" y="2132"/>
                <a:ext cx="228" cy="5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9" name="Rectangle 11"/>
              <p:cNvSpPr>
                <a:spLocks noChangeArrowheads="1"/>
              </p:cNvSpPr>
              <p:nvPr/>
            </p:nvSpPr>
            <p:spPr bwMode="auto">
              <a:xfrm>
                <a:off x="2240" y="2132"/>
                <a:ext cx="228" cy="5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40" name="Rectangle 12"/>
              <p:cNvSpPr>
                <a:spLocks noChangeArrowheads="1"/>
              </p:cNvSpPr>
              <p:nvPr/>
            </p:nvSpPr>
            <p:spPr bwMode="auto">
              <a:xfrm>
                <a:off x="2496" y="2132"/>
                <a:ext cx="228" cy="5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41" name="Rectangle 13"/>
              <p:cNvSpPr>
                <a:spLocks noChangeArrowheads="1"/>
              </p:cNvSpPr>
              <p:nvPr/>
            </p:nvSpPr>
            <p:spPr bwMode="auto">
              <a:xfrm>
                <a:off x="2748" y="2132"/>
                <a:ext cx="228" cy="5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42" name="Rectangle 14"/>
              <p:cNvSpPr>
                <a:spLocks noChangeArrowheads="1"/>
              </p:cNvSpPr>
              <p:nvPr/>
            </p:nvSpPr>
            <p:spPr bwMode="auto">
              <a:xfrm>
                <a:off x="3008" y="2132"/>
                <a:ext cx="228" cy="5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43" name="Rectangle 15"/>
              <p:cNvSpPr>
                <a:spLocks noChangeArrowheads="1"/>
              </p:cNvSpPr>
              <p:nvPr/>
            </p:nvSpPr>
            <p:spPr bwMode="auto">
              <a:xfrm>
                <a:off x="3264" y="2132"/>
                <a:ext cx="228" cy="5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44" name="Rectangle 16"/>
              <p:cNvSpPr>
                <a:spLocks noChangeArrowheads="1"/>
              </p:cNvSpPr>
              <p:nvPr/>
            </p:nvSpPr>
            <p:spPr bwMode="auto">
              <a:xfrm>
                <a:off x="3520" y="2132"/>
                <a:ext cx="228" cy="5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45" name="Rectangle 17"/>
              <p:cNvSpPr>
                <a:spLocks noChangeArrowheads="1"/>
              </p:cNvSpPr>
              <p:nvPr/>
            </p:nvSpPr>
            <p:spPr bwMode="auto">
              <a:xfrm>
                <a:off x="3776" y="2132"/>
                <a:ext cx="228" cy="5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sp>
          <p:nvSpPr>
            <p:cNvPr id="33" name="Rectangle 18"/>
            <p:cNvSpPr>
              <a:spLocks noChangeArrowheads="1"/>
            </p:cNvSpPr>
            <p:nvPr/>
          </p:nvSpPr>
          <p:spPr bwMode="auto">
            <a:xfrm>
              <a:off x="3334" y="1933"/>
              <a:ext cx="1134" cy="59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4" name="Rectangle 19"/>
            <p:cNvSpPr>
              <a:spLocks noChangeArrowheads="1"/>
            </p:cNvSpPr>
            <p:nvPr/>
          </p:nvSpPr>
          <p:spPr bwMode="auto">
            <a:xfrm>
              <a:off x="1020" y="1888"/>
              <a:ext cx="1134" cy="59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5" name="AutoShape 20"/>
            <p:cNvSpPr>
              <a:spLocks noChangeArrowheads="1"/>
            </p:cNvSpPr>
            <p:nvPr/>
          </p:nvSpPr>
          <p:spPr bwMode="auto">
            <a:xfrm>
              <a:off x="884" y="1888"/>
              <a:ext cx="3720" cy="680"/>
            </a:xfrm>
            <a:prstGeom prst="cube">
              <a:avLst>
                <a:gd name="adj" fmla="val 86912"/>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grpSp>
        <p:nvGrpSpPr>
          <p:cNvPr id="46" name="Group 36"/>
          <p:cNvGrpSpPr>
            <a:grpSpLocks/>
          </p:cNvGrpSpPr>
          <p:nvPr/>
        </p:nvGrpSpPr>
        <p:grpSpPr bwMode="auto">
          <a:xfrm>
            <a:off x="1206563" y="5730883"/>
            <a:ext cx="2059872" cy="610897"/>
            <a:chOff x="830" y="3113"/>
            <a:chExt cx="3520" cy="952"/>
          </a:xfrm>
        </p:grpSpPr>
        <p:grpSp>
          <p:nvGrpSpPr>
            <p:cNvPr id="47" name="Group 22"/>
            <p:cNvGrpSpPr>
              <a:grpSpLocks/>
            </p:cNvGrpSpPr>
            <p:nvPr/>
          </p:nvGrpSpPr>
          <p:grpSpPr bwMode="auto">
            <a:xfrm>
              <a:off x="1429" y="3566"/>
              <a:ext cx="2563" cy="104"/>
              <a:chOff x="1440" y="2112"/>
              <a:chExt cx="2688" cy="70"/>
            </a:xfrm>
          </p:grpSpPr>
          <p:sp>
            <p:nvSpPr>
              <p:cNvPr id="51" name="Line 23"/>
              <p:cNvSpPr>
                <a:spLocks noChangeShapeType="1"/>
              </p:cNvSpPr>
              <p:nvPr/>
            </p:nvSpPr>
            <p:spPr bwMode="auto">
              <a:xfrm>
                <a:off x="1440" y="2112"/>
                <a:ext cx="2688" cy="0"/>
              </a:xfrm>
              <a:prstGeom prst="line">
                <a:avLst/>
              </a:prstGeom>
              <a:noFill/>
              <a:ln w="234950">
                <a:pattFill prst="ltVert">
                  <a:fgClr>
                    <a:schemeClr val="tx1"/>
                  </a:fgClr>
                  <a:bgClr>
                    <a:srgbClr val="FFFFFF"/>
                  </a:bgClr>
                </a:patt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52" name="Rectangle 24"/>
              <p:cNvSpPr>
                <a:spLocks noChangeArrowheads="1"/>
              </p:cNvSpPr>
              <p:nvPr/>
            </p:nvSpPr>
            <p:spPr bwMode="auto">
              <a:xfrm>
                <a:off x="1728" y="2132"/>
                <a:ext cx="228" cy="5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53" name="Rectangle 25"/>
              <p:cNvSpPr>
                <a:spLocks noChangeArrowheads="1"/>
              </p:cNvSpPr>
              <p:nvPr/>
            </p:nvSpPr>
            <p:spPr bwMode="auto">
              <a:xfrm>
                <a:off x="1984" y="2132"/>
                <a:ext cx="228" cy="5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54" name="Rectangle 26"/>
              <p:cNvSpPr>
                <a:spLocks noChangeArrowheads="1"/>
              </p:cNvSpPr>
              <p:nvPr/>
            </p:nvSpPr>
            <p:spPr bwMode="auto">
              <a:xfrm>
                <a:off x="2240" y="2132"/>
                <a:ext cx="228" cy="5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55" name="Rectangle 27"/>
              <p:cNvSpPr>
                <a:spLocks noChangeArrowheads="1"/>
              </p:cNvSpPr>
              <p:nvPr/>
            </p:nvSpPr>
            <p:spPr bwMode="auto">
              <a:xfrm>
                <a:off x="2496" y="2132"/>
                <a:ext cx="228" cy="5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56" name="Rectangle 28"/>
              <p:cNvSpPr>
                <a:spLocks noChangeArrowheads="1"/>
              </p:cNvSpPr>
              <p:nvPr/>
            </p:nvSpPr>
            <p:spPr bwMode="auto">
              <a:xfrm>
                <a:off x="2748" y="2132"/>
                <a:ext cx="228" cy="5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57" name="Rectangle 29"/>
              <p:cNvSpPr>
                <a:spLocks noChangeArrowheads="1"/>
              </p:cNvSpPr>
              <p:nvPr/>
            </p:nvSpPr>
            <p:spPr bwMode="auto">
              <a:xfrm>
                <a:off x="3008" y="2132"/>
                <a:ext cx="228" cy="5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58" name="Rectangle 30"/>
              <p:cNvSpPr>
                <a:spLocks noChangeArrowheads="1"/>
              </p:cNvSpPr>
              <p:nvPr/>
            </p:nvSpPr>
            <p:spPr bwMode="auto">
              <a:xfrm>
                <a:off x="3264" y="2132"/>
                <a:ext cx="228" cy="5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59" name="Rectangle 31"/>
              <p:cNvSpPr>
                <a:spLocks noChangeArrowheads="1"/>
              </p:cNvSpPr>
              <p:nvPr/>
            </p:nvSpPr>
            <p:spPr bwMode="auto">
              <a:xfrm>
                <a:off x="3520" y="2132"/>
                <a:ext cx="228" cy="5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0" name="Rectangle 32"/>
              <p:cNvSpPr>
                <a:spLocks noChangeArrowheads="1"/>
              </p:cNvSpPr>
              <p:nvPr/>
            </p:nvSpPr>
            <p:spPr bwMode="auto">
              <a:xfrm>
                <a:off x="3776" y="2132"/>
                <a:ext cx="228" cy="5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sp>
          <p:nvSpPr>
            <p:cNvPr id="48" name="Rectangle 33"/>
            <p:cNvSpPr>
              <a:spLocks noChangeArrowheads="1"/>
            </p:cNvSpPr>
            <p:nvPr/>
          </p:nvSpPr>
          <p:spPr bwMode="auto">
            <a:xfrm>
              <a:off x="3034" y="3339"/>
              <a:ext cx="1316" cy="59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49" name="Rectangle 34"/>
            <p:cNvSpPr>
              <a:spLocks noChangeArrowheads="1"/>
            </p:cNvSpPr>
            <p:nvPr/>
          </p:nvSpPr>
          <p:spPr bwMode="auto">
            <a:xfrm>
              <a:off x="830" y="3294"/>
              <a:ext cx="1316" cy="59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50" name="Oval 21"/>
            <p:cNvSpPr>
              <a:spLocks noChangeArrowheads="1"/>
            </p:cNvSpPr>
            <p:nvPr/>
          </p:nvSpPr>
          <p:spPr bwMode="auto">
            <a:xfrm>
              <a:off x="2109" y="3113"/>
              <a:ext cx="952" cy="952"/>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spTree>
    <p:extLst>
      <p:ext uri="{BB962C8B-B14F-4D97-AF65-F5344CB8AC3E}">
        <p14:creationId xmlns:p14="http://schemas.microsoft.com/office/powerpoint/2010/main" val="15899896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2: Section </a:t>
            </a:r>
            <a:r>
              <a:rPr lang="en-GB" b="1" dirty="0">
                <a:latin typeface="Arial" pitchFamily="34" charset="0"/>
                <a:cs typeface="Arial" pitchFamily="34" charset="0"/>
              </a:rPr>
              <a:t>4</a:t>
            </a:r>
            <a:r>
              <a:rPr lang="en-GB" b="1" dirty="0" smtClean="0">
                <a:latin typeface="Arial" pitchFamily="34" charset="0"/>
                <a:cs typeface="Arial" pitchFamily="34" charset="0"/>
              </a:rPr>
              <a:t>: Enzymes</a:t>
            </a:r>
            <a:endParaRPr lang="en-GB" b="1" dirty="0">
              <a:latin typeface="Arial" pitchFamily="34" charset="0"/>
              <a:cs typeface="Arial" pitchFamily="34" charset="0"/>
            </a:endParaRPr>
          </a:p>
        </p:txBody>
      </p:sp>
      <p:sp>
        <p:nvSpPr>
          <p:cNvPr id="3" name="TextBox 2"/>
          <p:cNvSpPr txBox="1"/>
          <p:nvPr/>
        </p:nvSpPr>
        <p:spPr>
          <a:xfrm>
            <a:off x="179512" y="607626"/>
            <a:ext cx="3709863" cy="2308324"/>
          </a:xfrm>
          <a:prstGeom prst="rect">
            <a:avLst/>
          </a:prstGeom>
          <a:noFill/>
          <a:ln w="29210">
            <a:solidFill>
              <a:schemeClr val="tx1"/>
            </a:solidFill>
          </a:ln>
        </p:spPr>
        <p:txBody>
          <a:bodyPr wrap="square" rtlCol="0">
            <a:spAutoFit/>
          </a:bodyPr>
          <a:lstStyle/>
          <a:p>
            <a:r>
              <a:rPr lang="en-US" dirty="0" smtClean="0"/>
              <a:t>2.1.4 Enzymes</a:t>
            </a:r>
          </a:p>
          <a:p>
            <a:r>
              <a:rPr lang="en-US" sz="1400" dirty="0" smtClean="0"/>
              <a:t>Know that enzymes can be intracellular or extracellular</a:t>
            </a:r>
          </a:p>
          <a:p>
            <a:r>
              <a:rPr lang="en-US" sz="1400" dirty="0" smtClean="0"/>
              <a:t>Know some examples of intracellular and extracellular enzymes</a:t>
            </a:r>
          </a:p>
          <a:p>
            <a:r>
              <a:rPr lang="en-US" sz="1400" dirty="0" smtClean="0"/>
              <a:t>Know examples of where enzymes affect the structure of something and where they can affect the function of something</a:t>
            </a:r>
          </a:p>
          <a:p>
            <a:r>
              <a:rPr lang="en-US" sz="1400" dirty="0" smtClean="0"/>
              <a:t>Know the stages and names of an enzyme </a:t>
            </a:r>
            <a:r>
              <a:rPr lang="en-US" sz="1400" dirty="0" err="1" smtClean="0"/>
              <a:t>catalysed</a:t>
            </a:r>
            <a:r>
              <a:rPr lang="en-US" sz="1400" dirty="0" smtClean="0"/>
              <a:t> reaction</a:t>
            </a:r>
            <a:endParaRPr lang="en-US" sz="1400" dirty="0"/>
          </a:p>
        </p:txBody>
      </p:sp>
      <p:sp>
        <p:nvSpPr>
          <p:cNvPr id="4" name="TextBox 3"/>
          <p:cNvSpPr txBox="1"/>
          <p:nvPr/>
        </p:nvSpPr>
        <p:spPr>
          <a:xfrm>
            <a:off x="4048125" y="623501"/>
            <a:ext cx="4746625" cy="1015663"/>
          </a:xfrm>
          <a:prstGeom prst="rect">
            <a:avLst/>
          </a:prstGeom>
          <a:noFill/>
          <a:ln w="29210">
            <a:solidFill>
              <a:schemeClr val="tx1"/>
            </a:solidFill>
          </a:ln>
        </p:spPr>
        <p:txBody>
          <a:bodyPr wrap="square" rtlCol="0">
            <a:spAutoFit/>
          </a:bodyPr>
          <a:lstStyle/>
          <a:p>
            <a:r>
              <a:rPr lang="en-US" dirty="0" smtClean="0"/>
              <a:t>Key Words:</a:t>
            </a:r>
          </a:p>
          <a:p>
            <a:r>
              <a:rPr lang="en-US" sz="1400" dirty="0" smtClean="0"/>
              <a:t>Intracellular; extracellular; catalase; amylase; trypsin; enzyme; substrate; enzyme substrate complex; enzyme product complex; product formation; </a:t>
            </a:r>
            <a:endParaRPr lang="en-US" sz="1400" dirty="0"/>
          </a:p>
        </p:txBody>
      </p:sp>
      <p:sp>
        <p:nvSpPr>
          <p:cNvPr id="5" name="TextBox 4"/>
          <p:cNvSpPr txBox="1"/>
          <p:nvPr/>
        </p:nvSpPr>
        <p:spPr>
          <a:xfrm>
            <a:off x="179512" y="3026479"/>
            <a:ext cx="3709863" cy="3662541"/>
          </a:xfrm>
          <a:prstGeom prst="rect">
            <a:avLst/>
          </a:prstGeom>
          <a:noFill/>
          <a:ln w="29210">
            <a:solidFill>
              <a:schemeClr val="tx1"/>
            </a:solidFill>
          </a:ln>
        </p:spPr>
        <p:txBody>
          <a:bodyPr wrap="square" rtlCol="0">
            <a:spAutoFit/>
          </a:bodyPr>
          <a:lstStyle/>
          <a:p>
            <a:r>
              <a:rPr lang="en-US" sz="1400" dirty="0" smtClean="0"/>
              <a:t>The majority of enzymes act as catalysts inside the cell – what term is given to these type of enzymes?</a:t>
            </a:r>
          </a:p>
          <a:p>
            <a:endParaRPr lang="en-US" sz="1400" dirty="0" smtClean="0"/>
          </a:p>
          <a:p>
            <a:r>
              <a:rPr lang="en-US" sz="1400" dirty="0" smtClean="0"/>
              <a:t>Catalase is an example of an intracellular enzyme – complete the equation:</a:t>
            </a:r>
          </a:p>
          <a:p>
            <a:endParaRPr lang="en-US" sz="1400" dirty="0" smtClean="0"/>
          </a:p>
          <a:p>
            <a:r>
              <a:rPr lang="en-US" sz="1400" dirty="0" smtClean="0"/>
              <a:t>Hydrogen peroxide			+</a:t>
            </a:r>
            <a:endParaRPr lang="en-US" sz="1400" dirty="0"/>
          </a:p>
          <a:p>
            <a:endParaRPr lang="en-US" sz="1400" dirty="0"/>
          </a:p>
          <a:p>
            <a:r>
              <a:rPr lang="en-US" sz="1400" dirty="0" smtClean="0"/>
              <a:t>Other enzymes catalyse reactions in body cavities such as the gut – what term is given to these enzymes?</a:t>
            </a:r>
          </a:p>
          <a:p>
            <a:endParaRPr lang="en-US" sz="1400" dirty="0"/>
          </a:p>
          <a:p>
            <a:r>
              <a:rPr lang="en-US" sz="1400" dirty="0" smtClean="0"/>
              <a:t>Starch			Maltose</a:t>
            </a:r>
          </a:p>
          <a:p>
            <a:r>
              <a:rPr lang="en-US" dirty="0" smtClean="0"/>
              <a:t>	  </a:t>
            </a:r>
            <a:r>
              <a:rPr lang="en-US" sz="1400" dirty="0" smtClean="0"/>
              <a:t>trypsin</a:t>
            </a:r>
            <a:endParaRPr lang="en-US" sz="1400" dirty="0"/>
          </a:p>
          <a:p>
            <a:endParaRPr lang="en-US" dirty="0"/>
          </a:p>
        </p:txBody>
      </p:sp>
      <p:cxnSp>
        <p:nvCxnSpPr>
          <p:cNvPr id="7" name="Straight Arrow Connector 6"/>
          <p:cNvCxnSpPr/>
          <p:nvPr/>
        </p:nvCxnSpPr>
        <p:spPr>
          <a:xfrm>
            <a:off x="1698625" y="4683125"/>
            <a:ext cx="635000" cy="15875"/>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a:off x="803275" y="5962650"/>
            <a:ext cx="635000" cy="15875"/>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a:off x="803275" y="6391275"/>
            <a:ext cx="635000" cy="15875"/>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4048125" y="1778000"/>
            <a:ext cx="4746625" cy="1938993"/>
          </a:xfrm>
          <a:prstGeom prst="rect">
            <a:avLst/>
          </a:prstGeom>
          <a:noFill/>
          <a:ln w="29210">
            <a:solidFill>
              <a:schemeClr val="tx1"/>
            </a:solidFill>
          </a:ln>
        </p:spPr>
        <p:txBody>
          <a:bodyPr wrap="square" rtlCol="0">
            <a:spAutoFit/>
          </a:bodyPr>
          <a:lstStyle/>
          <a:p>
            <a:r>
              <a:rPr lang="en-US" sz="1400" dirty="0" smtClean="0"/>
              <a:t>Complete the equation to show the stages in an enzyme catalyzed reaction:</a:t>
            </a:r>
          </a:p>
          <a:p>
            <a:endParaRPr lang="en-US" dirty="0"/>
          </a:p>
          <a:p>
            <a:r>
              <a:rPr lang="en-US" sz="1400" dirty="0" smtClean="0"/>
              <a:t>Enzyme + Substrate	  Enzyme</a:t>
            </a:r>
          </a:p>
          <a:p>
            <a:r>
              <a:rPr lang="en-US" sz="1400" dirty="0"/>
              <a:t>	</a:t>
            </a:r>
            <a:r>
              <a:rPr lang="en-US" sz="1400" dirty="0" smtClean="0"/>
              <a:t>			  Substrate</a:t>
            </a:r>
          </a:p>
          <a:p>
            <a:r>
              <a:rPr lang="en-US" sz="1400" dirty="0"/>
              <a:t>	</a:t>
            </a:r>
            <a:r>
              <a:rPr lang="en-US" sz="1400" dirty="0" smtClean="0"/>
              <a:t>			  Complex</a:t>
            </a:r>
          </a:p>
          <a:p>
            <a:endParaRPr lang="en-US" sz="1400" dirty="0" smtClean="0"/>
          </a:p>
          <a:p>
            <a:r>
              <a:rPr lang="en-US" dirty="0" smtClean="0"/>
              <a:t>	+		                                 </a:t>
            </a:r>
            <a:r>
              <a:rPr lang="en-US" sz="1400" dirty="0" smtClean="0"/>
              <a:t>EP                      E + P </a:t>
            </a:r>
            <a:endParaRPr lang="en-US" sz="1400" dirty="0"/>
          </a:p>
        </p:txBody>
      </p:sp>
      <p:cxnSp>
        <p:nvCxnSpPr>
          <p:cNvPr id="11" name="Straight Arrow Connector 10"/>
          <p:cNvCxnSpPr/>
          <p:nvPr/>
        </p:nvCxnSpPr>
        <p:spPr>
          <a:xfrm>
            <a:off x="5616575" y="2644775"/>
            <a:ext cx="450850" cy="15875"/>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a:off x="6689725" y="2663825"/>
            <a:ext cx="450850" cy="15875"/>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a:off x="7800975" y="2655887"/>
            <a:ext cx="450850" cy="15875"/>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a:off x="5543550" y="3495675"/>
            <a:ext cx="450850" cy="15875"/>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689725" y="3511550"/>
            <a:ext cx="450850" cy="15875"/>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a:off x="7800975" y="3467100"/>
            <a:ext cx="450850" cy="15875"/>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4048125" y="3901659"/>
            <a:ext cx="4746625" cy="2677656"/>
          </a:xfrm>
          <a:prstGeom prst="rect">
            <a:avLst/>
          </a:prstGeom>
          <a:noFill/>
          <a:ln w="29210">
            <a:solidFill>
              <a:schemeClr val="tx1"/>
            </a:solidFill>
          </a:ln>
        </p:spPr>
        <p:txBody>
          <a:bodyPr wrap="square" rtlCol="0">
            <a:spAutoFit/>
          </a:bodyPr>
          <a:lstStyle/>
          <a:p>
            <a:r>
              <a:rPr lang="en-US" sz="1400" dirty="0" smtClean="0"/>
              <a:t>What level of protein structure is exhibited by enzymes and what type of protein are they?</a:t>
            </a:r>
          </a:p>
          <a:p>
            <a:endParaRPr lang="en-US" sz="1400" dirty="0"/>
          </a:p>
          <a:p>
            <a:endParaRPr lang="en-US" sz="1400" dirty="0" smtClean="0"/>
          </a:p>
          <a:p>
            <a:endParaRPr lang="en-US" sz="1400" dirty="0"/>
          </a:p>
          <a:p>
            <a:r>
              <a:rPr lang="en-US" sz="1400" dirty="0" smtClean="0"/>
              <a:t>Draw an enzyme and label and explain how its structure is related to its functions:</a:t>
            </a:r>
          </a:p>
          <a:p>
            <a:endParaRPr lang="en-US" sz="1400" dirty="0"/>
          </a:p>
          <a:p>
            <a:endParaRPr lang="en-US" sz="1400" dirty="0" smtClean="0"/>
          </a:p>
          <a:p>
            <a:endParaRPr lang="en-US" sz="1400" dirty="0" smtClean="0"/>
          </a:p>
          <a:p>
            <a:endParaRPr lang="en-US" sz="1400" dirty="0"/>
          </a:p>
          <a:p>
            <a:endParaRPr lang="en-US" sz="1400" dirty="0"/>
          </a:p>
        </p:txBody>
      </p:sp>
    </p:spTree>
    <p:extLst>
      <p:ext uri="{BB962C8B-B14F-4D97-AF65-F5344CB8AC3E}">
        <p14:creationId xmlns:p14="http://schemas.microsoft.com/office/powerpoint/2010/main" val="11444760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2: Section </a:t>
            </a:r>
            <a:r>
              <a:rPr lang="en-GB" b="1" dirty="0">
                <a:latin typeface="Arial" pitchFamily="34" charset="0"/>
                <a:cs typeface="Arial" pitchFamily="34" charset="0"/>
              </a:rPr>
              <a:t>4</a:t>
            </a:r>
            <a:r>
              <a:rPr lang="en-GB" b="1" dirty="0" smtClean="0">
                <a:latin typeface="Arial" pitchFamily="34" charset="0"/>
                <a:cs typeface="Arial" pitchFamily="34" charset="0"/>
              </a:rPr>
              <a:t>: Enzymes</a:t>
            </a:r>
            <a:endParaRPr lang="en-GB" b="1" dirty="0">
              <a:latin typeface="Arial" pitchFamily="34" charset="0"/>
              <a:cs typeface="Arial" pitchFamily="34" charset="0"/>
            </a:endParaRPr>
          </a:p>
        </p:txBody>
      </p:sp>
      <p:sp>
        <p:nvSpPr>
          <p:cNvPr id="7" name="TextBox 6"/>
          <p:cNvSpPr txBox="1"/>
          <p:nvPr/>
        </p:nvSpPr>
        <p:spPr>
          <a:xfrm>
            <a:off x="179512" y="788511"/>
            <a:ext cx="5616624" cy="120032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600" dirty="0" smtClean="0"/>
              <a:t>2.1.4 Enzyme action:</a:t>
            </a:r>
          </a:p>
          <a:p>
            <a:r>
              <a:rPr lang="en-GB" sz="1400" dirty="0" smtClean="0"/>
              <a:t>How do enzymes speed up chemical reactions?</a:t>
            </a:r>
          </a:p>
          <a:p>
            <a:r>
              <a:rPr lang="en-GB" sz="1400" dirty="0" smtClean="0"/>
              <a:t>How does the structure of enzyme molecules relate to their function?</a:t>
            </a:r>
          </a:p>
          <a:p>
            <a:r>
              <a:rPr lang="en-GB" sz="1400" dirty="0" smtClean="0"/>
              <a:t>What is the lock and key model of enzyme action?</a:t>
            </a:r>
          </a:p>
          <a:p>
            <a:r>
              <a:rPr lang="en-GB" sz="1400" dirty="0" smtClean="0"/>
              <a:t>What is the induced-fit model of enzyme action?</a:t>
            </a:r>
          </a:p>
        </p:txBody>
      </p:sp>
      <p:sp>
        <p:nvSpPr>
          <p:cNvPr id="2" name="TextBox 1"/>
          <p:cNvSpPr txBox="1"/>
          <p:nvPr/>
        </p:nvSpPr>
        <p:spPr>
          <a:xfrm>
            <a:off x="6012160" y="788511"/>
            <a:ext cx="2952328" cy="1200329"/>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Key words:</a:t>
            </a:r>
          </a:p>
          <a:p>
            <a:r>
              <a:rPr lang="en-GB" sz="1400" dirty="0"/>
              <a:t>activation energy; </a:t>
            </a:r>
            <a:r>
              <a:rPr lang="en-GB" sz="1400" dirty="0" smtClean="0"/>
              <a:t>catalyst; </a:t>
            </a:r>
            <a:r>
              <a:rPr lang="en-GB" sz="1400" dirty="0"/>
              <a:t>enzyme;</a:t>
            </a:r>
            <a:r>
              <a:rPr lang="en-GB" sz="1400" dirty="0" smtClean="0"/>
              <a:t> enzyme-substrate complex; induced fit; lock and key; substrate;</a:t>
            </a:r>
            <a:endParaRPr lang="en-GB" sz="1400" dirty="0"/>
          </a:p>
        </p:txBody>
      </p:sp>
      <p:sp>
        <p:nvSpPr>
          <p:cNvPr id="3" name="TextBox 2"/>
          <p:cNvSpPr txBox="1"/>
          <p:nvPr/>
        </p:nvSpPr>
        <p:spPr>
          <a:xfrm>
            <a:off x="179512" y="2132856"/>
            <a:ext cx="4536504" cy="2160240"/>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Draw a diagram to explain the lock and key model of enzyme action:</a:t>
            </a:r>
            <a:endParaRPr lang="en-GB" sz="1600" dirty="0"/>
          </a:p>
        </p:txBody>
      </p:sp>
      <p:sp>
        <p:nvSpPr>
          <p:cNvPr id="8" name="TextBox 7"/>
          <p:cNvSpPr txBox="1"/>
          <p:nvPr/>
        </p:nvSpPr>
        <p:spPr>
          <a:xfrm>
            <a:off x="179512" y="4437112"/>
            <a:ext cx="4536504" cy="2293888"/>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Draw a diagram to explain the induced-fit model of enzyme action:</a:t>
            </a:r>
            <a:endParaRPr lang="en-GB" sz="1600" dirty="0"/>
          </a:p>
        </p:txBody>
      </p:sp>
      <p:sp>
        <p:nvSpPr>
          <p:cNvPr id="10" name="TextBox 9"/>
          <p:cNvSpPr txBox="1"/>
          <p:nvPr/>
        </p:nvSpPr>
        <p:spPr>
          <a:xfrm>
            <a:off x="4932042" y="2132856"/>
            <a:ext cx="4004728" cy="4598144"/>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400" dirty="0" smtClean="0"/>
              <a:t>For substances to react often an energy barrier needs to be overcome. This energy barrier is known as the activation energy. Enzymes act as catalysts because they lower the activation energy.</a:t>
            </a:r>
          </a:p>
          <a:p>
            <a:endParaRPr lang="en-GB" sz="1400" dirty="0"/>
          </a:p>
          <a:p>
            <a:endParaRPr lang="en-GB" sz="1400" dirty="0" smtClean="0"/>
          </a:p>
          <a:p>
            <a:endParaRPr lang="en-GB" sz="1400" dirty="0"/>
          </a:p>
          <a:p>
            <a:endParaRPr lang="en-GB" sz="1400" dirty="0" smtClean="0"/>
          </a:p>
          <a:p>
            <a:endParaRPr lang="en-GB" sz="1400" dirty="0"/>
          </a:p>
          <a:p>
            <a:endParaRPr lang="en-GB" sz="1400" dirty="0" smtClean="0"/>
          </a:p>
          <a:p>
            <a:endParaRPr lang="en-GB" sz="1400" dirty="0"/>
          </a:p>
          <a:p>
            <a:endParaRPr lang="en-GB" sz="1400" dirty="0" smtClean="0"/>
          </a:p>
          <a:p>
            <a:endParaRPr lang="en-GB" sz="1400" dirty="0"/>
          </a:p>
          <a:p>
            <a:r>
              <a:rPr lang="en-GB" sz="1400" dirty="0" smtClean="0"/>
              <a:t>Write the correct numeral (I-IV) against the descriptions below:</a:t>
            </a:r>
          </a:p>
          <a:p>
            <a:r>
              <a:rPr lang="en-GB" sz="1400" dirty="0" smtClean="0"/>
              <a:t>Energy released as products are formed _____</a:t>
            </a:r>
          </a:p>
          <a:p>
            <a:r>
              <a:rPr lang="en-GB" sz="1400" dirty="0" smtClean="0"/>
              <a:t>Energy of the substrate molecules______</a:t>
            </a:r>
          </a:p>
          <a:p>
            <a:r>
              <a:rPr lang="en-GB" sz="1400" dirty="0" smtClean="0"/>
              <a:t>Energy of the product molecules_____</a:t>
            </a:r>
          </a:p>
          <a:p>
            <a:r>
              <a:rPr lang="en-GB" sz="1400" dirty="0" smtClean="0"/>
              <a:t>Activation energy required to produce products____</a:t>
            </a:r>
          </a:p>
          <a:p>
            <a:r>
              <a:rPr lang="en-GB" sz="1400" dirty="0" smtClean="0"/>
              <a:t>Is this an </a:t>
            </a:r>
            <a:r>
              <a:rPr lang="en-GB" sz="1400" dirty="0" err="1" smtClean="0"/>
              <a:t>exer</a:t>
            </a:r>
            <a:r>
              <a:rPr lang="en-GB" sz="1400" dirty="0" smtClean="0"/>
              <a:t> or endergonic reaction? How do you know?</a:t>
            </a:r>
            <a:endParaRPr lang="en-GB" sz="1400" dirty="0"/>
          </a:p>
        </p:txBody>
      </p:sp>
      <p:pic>
        <p:nvPicPr>
          <p:cNvPr id="11" name="Picture 10" descr="269CBFFF"/>
          <p:cNvPicPr/>
          <p:nvPr/>
        </p:nvPicPr>
        <p:blipFill>
          <a:blip r:embed="rId2">
            <a:lum bright="-40000" contrast="60000"/>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val="0"/>
              </a:ext>
            </a:extLst>
          </a:blip>
          <a:srcRect l="28067" t="34956" r="24881" b="39406"/>
          <a:stretch>
            <a:fillRect/>
          </a:stretch>
        </p:blipFill>
        <p:spPr bwMode="auto">
          <a:xfrm>
            <a:off x="5043167" y="3045192"/>
            <a:ext cx="2553970" cy="1915795"/>
          </a:xfrm>
          <a:prstGeom prst="rect">
            <a:avLst/>
          </a:prstGeom>
          <a:noFill/>
          <a:ln>
            <a:solidFill>
              <a:schemeClr val="tx1"/>
            </a:solidFill>
          </a:ln>
          <a:effectLst/>
        </p:spPr>
      </p:pic>
    </p:spTree>
    <p:extLst>
      <p:ext uri="{BB962C8B-B14F-4D97-AF65-F5344CB8AC3E}">
        <p14:creationId xmlns:p14="http://schemas.microsoft.com/office/powerpoint/2010/main" val="792466814"/>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grayscl/>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val="0"/>
              </a:ext>
            </a:extLst>
          </a:blip>
          <a:srcRect/>
          <a:stretch>
            <a:fillRect/>
          </a:stretch>
        </p:blipFill>
        <p:spPr bwMode="auto">
          <a:xfrm>
            <a:off x="2339752" y="2283325"/>
            <a:ext cx="1025713" cy="14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4">
            <a:grayscl/>
            <a:extLst>
              <a:ext uri="{BEBA8EAE-BF5A-486C-A8C5-ECC9F3942E4B}">
                <a14:imgProps xmlns:a14="http://schemas.microsoft.com/office/drawing/2010/main">
                  <a14:imgLayer r:embed="rId5">
                    <a14:imgEffect>
                      <a14:sharpenSoften amount="100000"/>
                    </a14:imgEffect>
                  </a14:imgLayer>
                </a14:imgProps>
              </a:ext>
              <a:ext uri="{28A0092B-C50C-407E-A947-70E740481C1C}">
                <a14:useLocalDpi xmlns:a14="http://schemas.microsoft.com/office/drawing/2010/main" val="0"/>
              </a:ext>
            </a:extLst>
          </a:blip>
          <a:srcRect/>
          <a:stretch>
            <a:fillRect/>
          </a:stretch>
        </p:blipFill>
        <p:spPr bwMode="auto">
          <a:xfrm>
            <a:off x="5796136" y="2302281"/>
            <a:ext cx="1462067" cy="14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2223418" y="1988840"/>
            <a:ext cx="3364582" cy="2160240"/>
          </a:xfrm>
          <a:prstGeom prst="rect">
            <a:avLst/>
          </a:prstGeom>
          <a:noFill/>
        </p:spPr>
        <p:style>
          <a:lnRef idx="2">
            <a:schemeClr val="dk1"/>
          </a:lnRef>
          <a:fillRef idx="1">
            <a:schemeClr val="lt1"/>
          </a:fillRef>
          <a:effectRef idx="0">
            <a:schemeClr val="dk1"/>
          </a:effectRef>
          <a:fontRef idx="minor">
            <a:schemeClr val="dk1"/>
          </a:fontRef>
        </p:style>
        <p:txBody>
          <a:bodyPr wrap="square" rtlCol="0">
            <a:noAutofit/>
          </a:bodyPr>
          <a:lstStyle/>
          <a:p>
            <a:pPr marL="1071563"/>
            <a:r>
              <a:rPr lang="en-GB" sz="1200" dirty="0"/>
              <a:t>How does temperature affect the rate of an enzyme-controlled reaction</a:t>
            </a:r>
            <a:r>
              <a:rPr lang="en-GB" sz="1200" dirty="0" smtClean="0"/>
              <a:t>? Describe the graph:</a:t>
            </a:r>
            <a:endParaRPr lang="en-GB" sz="1200" dirty="0"/>
          </a:p>
        </p:txBody>
      </p:sp>
      <p:sp>
        <p:nvSpPr>
          <p:cNvPr id="9" name="TextBox 8"/>
          <p:cNvSpPr txBox="1"/>
          <p:nvPr/>
        </p:nvSpPr>
        <p:spPr>
          <a:xfrm>
            <a:off x="5751810" y="2204864"/>
            <a:ext cx="3212678" cy="1944216"/>
          </a:xfrm>
          <a:prstGeom prst="rect">
            <a:avLst/>
          </a:prstGeom>
          <a:noFill/>
        </p:spPr>
        <p:style>
          <a:lnRef idx="2">
            <a:schemeClr val="dk1"/>
          </a:lnRef>
          <a:fillRef idx="1">
            <a:schemeClr val="lt1"/>
          </a:fillRef>
          <a:effectRef idx="0">
            <a:schemeClr val="dk1"/>
          </a:effectRef>
          <a:fontRef idx="minor">
            <a:schemeClr val="dk1"/>
          </a:fontRef>
        </p:style>
        <p:txBody>
          <a:bodyPr wrap="square" rtlCol="0">
            <a:noAutofit/>
          </a:bodyPr>
          <a:lstStyle/>
          <a:p>
            <a:pPr marL="1435100"/>
            <a:r>
              <a:rPr lang="en-GB" sz="1200" dirty="0"/>
              <a:t>How does </a:t>
            </a:r>
            <a:r>
              <a:rPr lang="en-GB" sz="1200" dirty="0" smtClean="0"/>
              <a:t>pH affect </a:t>
            </a:r>
            <a:r>
              <a:rPr lang="en-GB" sz="1200" dirty="0"/>
              <a:t>the rate of an enzyme-controlled </a:t>
            </a:r>
            <a:r>
              <a:rPr lang="en-GB" sz="1200" dirty="0" smtClean="0"/>
              <a:t>reaction and why?</a:t>
            </a:r>
            <a:endParaRPr lang="en-GB" sz="1200" dirty="0"/>
          </a:p>
        </p:txBody>
      </p:sp>
      <p:sp>
        <p:nvSpPr>
          <p:cNvPr id="7" name="TextBox 6"/>
          <p:cNvSpPr txBox="1"/>
          <p:nvPr/>
        </p:nvSpPr>
        <p:spPr>
          <a:xfrm>
            <a:off x="179512" y="788511"/>
            <a:ext cx="5976664" cy="104644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400" dirty="0" smtClean="0"/>
              <a:t>2.1.4 Factors affecting enzyme action:</a:t>
            </a:r>
          </a:p>
          <a:p>
            <a:r>
              <a:rPr lang="en-GB" sz="1200" dirty="0" smtClean="0"/>
              <a:t>How is the rate of an enzyme-controlled reaction measured?</a:t>
            </a:r>
          </a:p>
          <a:p>
            <a:r>
              <a:rPr lang="en-GB" sz="1200" dirty="0" smtClean="0"/>
              <a:t>How does temperature affect the rate of an enzyme-controlled reaction?</a:t>
            </a:r>
          </a:p>
          <a:p>
            <a:r>
              <a:rPr lang="en-GB" sz="1200" dirty="0" smtClean="0"/>
              <a:t>How does pH affect the rate of enzyme-controlled reaction?</a:t>
            </a:r>
          </a:p>
          <a:p>
            <a:r>
              <a:rPr lang="en-GB" sz="1200" dirty="0" smtClean="0"/>
              <a:t>How does substrate concentration affect the rate of reaction?</a:t>
            </a:r>
          </a:p>
        </p:txBody>
      </p:sp>
      <p:sp>
        <p:nvSpPr>
          <p:cNvPr id="2" name="TextBox 1"/>
          <p:cNvSpPr txBox="1"/>
          <p:nvPr/>
        </p:nvSpPr>
        <p:spPr>
          <a:xfrm>
            <a:off x="6300192" y="788511"/>
            <a:ext cx="2664296" cy="1200329"/>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Key words:</a:t>
            </a:r>
          </a:p>
          <a:p>
            <a:r>
              <a:rPr lang="en-GB" sz="1200" dirty="0"/>
              <a:t>active site; denature</a:t>
            </a:r>
            <a:r>
              <a:rPr lang="en-GB" sz="1200" dirty="0" smtClean="0"/>
              <a:t>; </a:t>
            </a:r>
            <a:r>
              <a:rPr lang="en-GB" sz="1200" dirty="0"/>
              <a:t>optimum</a:t>
            </a:r>
            <a:r>
              <a:rPr lang="en-GB" sz="1200" dirty="0" smtClean="0"/>
              <a:t>; pH; substrate concentration; temperature; successful collision; enzyme: substrate complex; </a:t>
            </a:r>
            <a:endParaRPr lang="en-GB" sz="1200" dirty="0"/>
          </a:p>
        </p:txBody>
      </p:sp>
      <p:sp>
        <p:nvSpPr>
          <p:cNvPr id="3" name="Rectangle 2"/>
          <p:cNvSpPr/>
          <p:nvPr/>
        </p:nvSpPr>
        <p:spPr>
          <a:xfrm>
            <a:off x="155682" y="4293096"/>
            <a:ext cx="1896038" cy="2304256"/>
          </a:xfrm>
          <a:prstGeom prst="rect">
            <a:avLst/>
          </a:prstGeom>
        </p:spPr>
        <p:style>
          <a:lnRef idx="2">
            <a:schemeClr val="dk1"/>
          </a:lnRef>
          <a:fillRef idx="1">
            <a:schemeClr val="lt1"/>
          </a:fillRef>
          <a:effectRef idx="0">
            <a:schemeClr val="dk1"/>
          </a:effectRef>
          <a:fontRef idx="minor">
            <a:schemeClr val="dk1"/>
          </a:fontRef>
        </p:style>
        <p:txBody>
          <a:bodyPr wrap="square">
            <a:noAutofit/>
          </a:bodyPr>
          <a:lstStyle/>
          <a:p>
            <a:r>
              <a:rPr lang="en-GB" sz="1200" dirty="0" smtClean="0"/>
              <a:t>Describe three different ways </a:t>
            </a:r>
            <a:r>
              <a:rPr lang="en-GB" sz="1200" dirty="0"/>
              <a:t>the rate of an enzyme-controlled </a:t>
            </a:r>
            <a:r>
              <a:rPr lang="en-GB" sz="1200" dirty="0" smtClean="0"/>
              <a:t>reaction could be </a:t>
            </a:r>
            <a:r>
              <a:rPr lang="en-GB" sz="1200" dirty="0"/>
              <a:t>measured?</a:t>
            </a:r>
          </a:p>
        </p:txBody>
      </p:sp>
      <p:pic>
        <p:nvPicPr>
          <p:cNvPr id="8196" name="Picture 4"/>
          <p:cNvPicPr>
            <a:picLocks noChangeAspect="1" noChangeArrowheads="1"/>
          </p:cNvPicPr>
          <p:nvPr/>
        </p:nvPicPr>
        <p:blipFill>
          <a:blip r:embed="rId6">
            <a:grayscl/>
            <a:extLst>
              <a:ext uri="{BEBA8EAE-BF5A-486C-A8C5-ECC9F3942E4B}">
                <a14:imgProps xmlns:a14="http://schemas.microsoft.com/office/drawing/2010/main">
                  <a14:imgLayer r:embed="rId7">
                    <a14:imgEffect>
                      <a14:sharpenSoften amount="100000"/>
                    </a14:imgEffect>
                  </a14:imgLayer>
                </a14:imgProps>
              </a:ext>
              <a:ext uri="{28A0092B-C50C-407E-A947-70E740481C1C}">
                <a14:useLocalDpi xmlns:a14="http://schemas.microsoft.com/office/drawing/2010/main" val="0"/>
              </a:ext>
            </a:extLst>
          </a:blip>
          <a:srcRect/>
          <a:stretch>
            <a:fillRect/>
          </a:stretch>
        </p:blipFill>
        <p:spPr bwMode="auto">
          <a:xfrm>
            <a:off x="2728515" y="5206702"/>
            <a:ext cx="5991225" cy="1390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2223418" y="4293096"/>
            <a:ext cx="6741070" cy="2304256"/>
          </a:xfrm>
          <a:prstGeom prst="rect">
            <a:avLst/>
          </a:prstGeom>
          <a:noFill/>
        </p:spPr>
        <p:style>
          <a:lnRef idx="2">
            <a:schemeClr val="dk1"/>
          </a:lnRef>
          <a:fillRef idx="1">
            <a:schemeClr val="lt1"/>
          </a:fillRef>
          <a:effectRef idx="0">
            <a:schemeClr val="dk1"/>
          </a:effectRef>
          <a:fontRef idx="minor">
            <a:schemeClr val="dk1"/>
          </a:fontRef>
        </p:style>
        <p:txBody>
          <a:bodyPr wrap="square" rtlCol="0">
            <a:noAutofit/>
          </a:bodyPr>
          <a:lstStyle/>
          <a:p>
            <a:r>
              <a:rPr lang="en-GB" sz="1200" dirty="0"/>
              <a:t>How does </a:t>
            </a:r>
            <a:r>
              <a:rPr lang="en-GB" sz="1200" dirty="0" smtClean="0"/>
              <a:t>substrate concentration affect </a:t>
            </a:r>
            <a:r>
              <a:rPr lang="en-GB" sz="1200" dirty="0"/>
              <a:t>the rate of an enzyme-controlled reaction</a:t>
            </a:r>
            <a:r>
              <a:rPr lang="en-GB" sz="1200" dirty="0" smtClean="0"/>
              <a:t>?</a:t>
            </a:r>
          </a:p>
          <a:p>
            <a:r>
              <a:rPr lang="en-GB" sz="1200" dirty="0" smtClean="0"/>
              <a:t>Explain the diagrams below: </a:t>
            </a:r>
          </a:p>
          <a:p>
            <a:r>
              <a:rPr lang="en-GB" sz="1200" dirty="0" smtClean="0"/>
              <a:t>What is </a:t>
            </a:r>
            <a:r>
              <a:rPr lang="en-GB" sz="1200" dirty="0" err="1" smtClean="0"/>
              <a:t>V</a:t>
            </a:r>
            <a:r>
              <a:rPr lang="en-GB" sz="1200" baseline="-25000" dirty="0" err="1" smtClean="0"/>
              <a:t>max</a:t>
            </a:r>
            <a:r>
              <a:rPr lang="en-GB" sz="1200" dirty="0" smtClean="0"/>
              <a:t>?</a:t>
            </a:r>
            <a:endParaRPr lang="en-GB" sz="1200" dirty="0"/>
          </a:p>
        </p:txBody>
      </p:sp>
      <p:sp>
        <p:nvSpPr>
          <p:cNvPr id="13" name="TextBox 12"/>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2: Section </a:t>
            </a:r>
            <a:r>
              <a:rPr lang="en-GB" b="1" dirty="0">
                <a:latin typeface="Arial" pitchFamily="34" charset="0"/>
                <a:cs typeface="Arial" pitchFamily="34" charset="0"/>
              </a:rPr>
              <a:t>4</a:t>
            </a:r>
            <a:r>
              <a:rPr lang="en-GB" b="1" dirty="0" smtClean="0">
                <a:latin typeface="Arial" pitchFamily="34" charset="0"/>
                <a:cs typeface="Arial" pitchFamily="34" charset="0"/>
              </a:rPr>
              <a:t>: Enzymes</a:t>
            </a:r>
            <a:endParaRPr lang="en-GB" b="1" dirty="0">
              <a:latin typeface="Arial" pitchFamily="34" charset="0"/>
              <a:cs typeface="Arial" pitchFamily="34" charset="0"/>
            </a:endParaRPr>
          </a:p>
        </p:txBody>
      </p:sp>
      <p:sp>
        <p:nvSpPr>
          <p:cNvPr id="6" name="TextBox 5"/>
          <p:cNvSpPr txBox="1"/>
          <p:nvPr/>
        </p:nvSpPr>
        <p:spPr>
          <a:xfrm>
            <a:off x="179512" y="1988840"/>
            <a:ext cx="1872208" cy="2123658"/>
          </a:xfrm>
          <a:prstGeom prst="rect">
            <a:avLst/>
          </a:prstGeom>
          <a:noFill/>
          <a:ln w="29210">
            <a:solidFill>
              <a:schemeClr val="tx1"/>
            </a:solidFill>
          </a:ln>
        </p:spPr>
        <p:txBody>
          <a:bodyPr wrap="square" rtlCol="0">
            <a:spAutoFit/>
          </a:bodyPr>
          <a:lstStyle/>
          <a:p>
            <a:r>
              <a:rPr lang="en-US" sz="1200" dirty="0" smtClean="0"/>
              <a:t>What is meant by a temperature coefficient Q</a:t>
            </a:r>
            <a:r>
              <a:rPr lang="en-US" sz="1200" baseline="-25000" dirty="0" smtClean="0"/>
              <a:t>10</a:t>
            </a:r>
            <a:r>
              <a:rPr lang="en-US" sz="1200" dirty="0" smtClean="0"/>
              <a:t>?</a:t>
            </a:r>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a:p>
          <a:p>
            <a:endParaRPr lang="en-US" sz="1200" dirty="0"/>
          </a:p>
        </p:txBody>
      </p:sp>
    </p:spTree>
    <p:extLst>
      <p:ext uri="{BB962C8B-B14F-4D97-AF65-F5344CB8AC3E}">
        <p14:creationId xmlns:p14="http://schemas.microsoft.com/office/powerpoint/2010/main" val="999504256"/>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79512" y="684602"/>
            <a:ext cx="5436000" cy="95410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400" dirty="0" smtClean="0"/>
              <a:t>2.8 Enzyme inhibition:</a:t>
            </a:r>
          </a:p>
          <a:p>
            <a:r>
              <a:rPr lang="en-GB" sz="1400" dirty="0" smtClean="0"/>
              <a:t>Know that enzymes can be activated with cofactors or inactivated with inhibitors.</a:t>
            </a:r>
            <a:r>
              <a:rPr lang="en-GB" sz="1400" dirty="0"/>
              <a:t> </a:t>
            </a:r>
            <a:r>
              <a:rPr lang="en-GB" sz="1400" dirty="0" smtClean="0"/>
              <a:t>Know </a:t>
            </a:r>
            <a:r>
              <a:rPr lang="en-GB" sz="1400" dirty="0"/>
              <a:t>h</a:t>
            </a:r>
            <a:r>
              <a:rPr lang="en-GB" sz="1400" dirty="0" smtClean="0"/>
              <a:t>ow competitive inhibitors and non-competitive inhibitors affect the rate of reaction. </a:t>
            </a:r>
          </a:p>
        </p:txBody>
      </p:sp>
      <p:sp>
        <p:nvSpPr>
          <p:cNvPr id="2" name="TextBox 1"/>
          <p:cNvSpPr txBox="1"/>
          <p:nvPr/>
        </p:nvSpPr>
        <p:spPr>
          <a:xfrm>
            <a:off x="5796136" y="711113"/>
            <a:ext cx="3168352" cy="984885"/>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Key words:</a:t>
            </a:r>
          </a:p>
          <a:p>
            <a:r>
              <a:rPr lang="en-GB" sz="1400" dirty="0" smtClean="0"/>
              <a:t>competitive inhibitor; end-product inhibitor; irreversible; reversible; non-competitive inhibitor; </a:t>
            </a:r>
            <a:endParaRPr lang="en-GB" sz="1400" dirty="0"/>
          </a:p>
        </p:txBody>
      </p:sp>
      <p:sp>
        <p:nvSpPr>
          <p:cNvPr id="6" name="TextBox 5"/>
          <p:cNvSpPr txBox="1"/>
          <p:nvPr/>
        </p:nvSpPr>
        <p:spPr>
          <a:xfrm>
            <a:off x="4929908" y="1830973"/>
            <a:ext cx="4034579" cy="1759663"/>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200" dirty="0" smtClean="0"/>
              <a:t>Enzyme inhibitors can be reversible or irreversible.</a:t>
            </a:r>
          </a:p>
          <a:p>
            <a:r>
              <a:rPr lang="en-GB" sz="1200" dirty="0" smtClean="0"/>
              <a:t>					What is this showing?</a:t>
            </a:r>
          </a:p>
          <a:p>
            <a:r>
              <a:rPr lang="en-GB" sz="1200" dirty="0"/>
              <a:t>	</a:t>
            </a:r>
            <a:r>
              <a:rPr lang="en-GB" sz="1200" dirty="0" smtClean="0"/>
              <a:t>				</a:t>
            </a:r>
          </a:p>
          <a:p>
            <a:r>
              <a:rPr lang="en-GB" sz="1200" dirty="0"/>
              <a:t>	</a:t>
            </a:r>
            <a:r>
              <a:rPr lang="en-GB" sz="1200" dirty="0" smtClean="0"/>
              <a:t>				What type of 						             inhibitor is used?</a:t>
            </a:r>
          </a:p>
          <a:p>
            <a:endParaRPr lang="en-GB" sz="1200" dirty="0" smtClean="0"/>
          </a:p>
          <a:p>
            <a:r>
              <a:rPr lang="en-GB" sz="1200" dirty="0" smtClean="0"/>
              <a:t>Where do you often find this type of inhibition?</a:t>
            </a:r>
          </a:p>
          <a:p>
            <a:endParaRPr lang="en-GB" sz="1200" dirty="0" smtClean="0"/>
          </a:p>
          <a:p>
            <a:endParaRPr lang="en-GB" sz="1200" dirty="0"/>
          </a:p>
        </p:txBody>
      </p:sp>
      <p:sp>
        <p:nvSpPr>
          <p:cNvPr id="8" name="TextBox 7"/>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2: Section </a:t>
            </a:r>
            <a:r>
              <a:rPr lang="en-GB" b="1" dirty="0">
                <a:latin typeface="Arial" pitchFamily="34" charset="0"/>
                <a:cs typeface="Arial" pitchFamily="34" charset="0"/>
              </a:rPr>
              <a:t>4</a:t>
            </a:r>
            <a:r>
              <a:rPr lang="en-GB" b="1" dirty="0" smtClean="0">
                <a:latin typeface="Arial" pitchFamily="34" charset="0"/>
                <a:cs typeface="Arial" pitchFamily="34" charset="0"/>
              </a:rPr>
              <a:t>: Enzymes</a:t>
            </a:r>
            <a:endParaRPr lang="en-GB" b="1" dirty="0">
              <a:latin typeface="Arial" pitchFamily="34" charset="0"/>
              <a:cs typeface="Arial"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4227440089"/>
              </p:ext>
            </p:extLst>
          </p:nvPr>
        </p:nvGraphicFramePr>
        <p:xfrm>
          <a:off x="179512" y="1748971"/>
          <a:ext cx="4641273" cy="2113280"/>
        </p:xfrm>
        <a:graphic>
          <a:graphicData uri="http://schemas.openxmlformats.org/drawingml/2006/table">
            <a:tbl>
              <a:tblPr firstRow="1" bandRow="1">
                <a:tableStyleId>{5C22544A-7EE6-4342-B048-85BDC9FD1C3A}</a:tableStyleId>
              </a:tblPr>
              <a:tblGrid>
                <a:gridCol w="3718292"/>
                <a:gridCol w="430725"/>
                <a:gridCol w="492256"/>
              </a:tblGrid>
              <a:tr h="370840">
                <a:tc>
                  <a:txBody>
                    <a:bodyPr/>
                    <a:lstStyle/>
                    <a:p>
                      <a:r>
                        <a:rPr lang="en-US" sz="1200" dirty="0" smtClean="0">
                          <a:solidFill>
                            <a:schemeClr val="tx1"/>
                          </a:solidFill>
                        </a:rPr>
                        <a:t>Feature</a:t>
                      </a:r>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r>
                        <a:rPr lang="en-US" sz="1200" dirty="0" smtClean="0">
                          <a:solidFill>
                            <a:schemeClr val="tx1"/>
                          </a:solidFill>
                        </a:rPr>
                        <a:t>C</a:t>
                      </a:r>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r>
                        <a:rPr lang="en-US" sz="1200" dirty="0" smtClean="0">
                          <a:solidFill>
                            <a:schemeClr val="tx1"/>
                          </a:solidFill>
                        </a:rPr>
                        <a:t>NC</a:t>
                      </a:r>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r>
                        <a:rPr lang="en-US" sz="1200" dirty="0" smtClean="0">
                          <a:solidFill>
                            <a:schemeClr val="tx1"/>
                          </a:solidFill>
                        </a:rPr>
                        <a:t>Inhibitor binds</a:t>
                      </a:r>
                      <a:r>
                        <a:rPr lang="en-US" sz="1200" baseline="0" dirty="0" smtClean="0">
                          <a:solidFill>
                            <a:schemeClr val="tx1"/>
                          </a:solidFill>
                        </a:rPr>
                        <a:t> to the enzyme at a site other than the active site</a:t>
                      </a:r>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r>
                        <a:rPr lang="en-US" sz="1200" dirty="0" smtClean="0">
                          <a:solidFill>
                            <a:schemeClr val="tx1"/>
                          </a:solidFill>
                        </a:rPr>
                        <a:t>Inhibitor</a:t>
                      </a:r>
                      <a:r>
                        <a:rPr lang="en-US" sz="1200" baseline="0" dirty="0" smtClean="0">
                          <a:solidFill>
                            <a:schemeClr val="tx1"/>
                          </a:solidFill>
                        </a:rPr>
                        <a:t> has a shape that is similar to that of the substrate</a:t>
                      </a:r>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r>
                        <a:rPr lang="en-US" sz="1200" dirty="0" smtClean="0">
                          <a:solidFill>
                            <a:schemeClr val="tx1"/>
                          </a:solidFill>
                        </a:rPr>
                        <a:t>Increasing the substrate concentration has no effect on the level of inhibition</a:t>
                      </a:r>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r>
                        <a:rPr lang="en-US" sz="1200" dirty="0" smtClean="0">
                          <a:solidFill>
                            <a:schemeClr val="tx1"/>
                          </a:solidFill>
                        </a:rPr>
                        <a:t>An example is statins</a:t>
                      </a:r>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bl>
          </a:graphicData>
        </a:graphic>
      </p:graphicFrame>
      <p:pic>
        <p:nvPicPr>
          <p:cNvPr id="9" name="Picture 8"/>
          <p:cNvPicPr>
            <a:picLocks noChangeAspect="1"/>
          </p:cNvPicPr>
          <p:nvPr/>
        </p:nvPicPr>
        <p:blipFill>
          <a:blip r:embed="rId2">
            <a:extLst>
              <a:ext uri="{BEBA8EAE-BF5A-486C-A8C5-ECC9F3942E4B}">
                <a14:imgProps xmlns:a14="http://schemas.microsoft.com/office/drawing/2010/main">
                  <a14:imgLayer r:embed="rId3">
                    <a14:imgEffect>
                      <a14:sharpenSoften amount="100000"/>
                    </a14:imgEffect>
                  </a14:imgLayer>
                </a14:imgProps>
              </a:ext>
            </a:extLst>
          </a:blip>
          <a:stretch>
            <a:fillRect/>
          </a:stretch>
        </p:blipFill>
        <p:spPr>
          <a:xfrm>
            <a:off x="0" y="3944253"/>
            <a:ext cx="3244273" cy="2047416"/>
          </a:xfrm>
          <a:prstGeom prst="rect">
            <a:avLst/>
          </a:prstGeom>
        </p:spPr>
      </p:pic>
      <p:sp>
        <p:nvSpPr>
          <p:cNvPr id="10" name="Rectangle 9"/>
          <p:cNvSpPr/>
          <p:nvPr/>
        </p:nvSpPr>
        <p:spPr>
          <a:xfrm>
            <a:off x="1396999" y="5062682"/>
            <a:ext cx="1535546" cy="1270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1570182" y="4595092"/>
            <a:ext cx="1535546" cy="1270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473364" y="4234877"/>
            <a:ext cx="531091" cy="337126"/>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12"/>
          <p:cNvSpPr txBox="1"/>
          <p:nvPr/>
        </p:nvSpPr>
        <p:spPr>
          <a:xfrm>
            <a:off x="300182" y="5900828"/>
            <a:ext cx="3590636" cy="369332"/>
          </a:xfrm>
          <a:prstGeom prst="rect">
            <a:avLst/>
          </a:prstGeom>
          <a:noFill/>
        </p:spPr>
        <p:txBody>
          <a:bodyPr wrap="square" rtlCol="0">
            <a:spAutoFit/>
          </a:bodyPr>
          <a:lstStyle/>
          <a:p>
            <a:endParaRPr lang="en-US" dirty="0"/>
          </a:p>
        </p:txBody>
      </p:sp>
      <p:sp>
        <p:nvSpPr>
          <p:cNvPr id="14" name="TextBox 13"/>
          <p:cNvSpPr txBox="1"/>
          <p:nvPr/>
        </p:nvSpPr>
        <p:spPr>
          <a:xfrm>
            <a:off x="300182" y="5936596"/>
            <a:ext cx="3833091" cy="461665"/>
          </a:xfrm>
          <a:prstGeom prst="rect">
            <a:avLst/>
          </a:prstGeom>
          <a:noFill/>
          <a:ln w="29210">
            <a:solidFill>
              <a:schemeClr val="tx1"/>
            </a:solidFill>
          </a:ln>
        </p:spPr>
        <p:txBody>
          <a:bodyPr wrap="square" rtlCol="0">
            <a:spAutoFit/>
          </a:bodyPr>
          <a:lstStyle/>
          <a:p>
            <a:r>
              <a:rPr lang="en-US" sz="1200" dirty="0" smtClean="0"/>
              <a:t>Add labels for a competitive inhibitor; </a:t>
            </a:r>
            <a:r>
              <a:rPr lang="en-US" sz="1200" dirty="0" err="1" smtClean="0"/>
              <a:t>Vmax</a:t>
            </a:r>
            <a:r>
              <a:rPr lang="en-US" sz="1200" dirty="0" smtClean="0"/>
              <a:t>; non-competitive inhibitor; Normal rate of reaction</a:t>
            </a:r>
            <a:endParaRPr lang="en-US" sz="1200" dirty="0"/>
          </a:p>
        </p:txBody>
      </p:sp>
      <p:pic>
        <p:nvPicPr>
          <p:cNvPr id="15" name="Picture 14"/>
          <p:cNvPicPr>
            <a:picLocks noChangeAspect="1"/>
          </p:cNvPicPr>
          <p:nvPr/>
        </p:nvPicPr>
        <p:blipFill>
          <a:blip r:embed="rId4">
            <a:grayscl/>
            <a:extLst>
              <a:ext uri="{BEBA8EAE-BF5A-486C-A8C5-ECC9F3942E4B}">
                <a14:imgProps xmlns:a14="http://schemas.microsoft.com/office/drawing/2010/main">
                  <a14:imgLayer r:embed="rId5">
                    <a14:imgEffect>
                      <a14:sharpenSoften amount="100000"/>
                    </a14:imgEffect>
                  </a14:imgLayer>
                </a14:imgProps>
              </a:ext>
            </a:extLst>
          </a:blip>
          <a:stretch>
            <a:fillRect/>
          </a:stretch>
        </p:blipFill>
        <p:spPr>
          <a:xfrm>
            <a:off x="5087946" y="2119746"/>
            <a:ext cx="1897054" cy="526785"/>
          </a:xfrm>
          <a:prstGeom prst="rect">
            <a:avLst/>
          </a:prstGeom>
        </p:spPr>
      </p:pic>
      <p:sp>
        <p:nvSpPr>
          <p:cNvPr id="16" name="TextBox 15"/>
          <p:cNvSpPr txBox="1"/>
          <p:nvPr/>
        </p:nvSpPr>
        <p:spPr>
          <a:xfrm>
            <a:off x="4248727" y="3944253"/>
            <a:ext cx="4715760" cy="2492990"/>
          </a:xfrm>
          <a:prstGeom prst="rect">
            <a:avLst/>
          </a:prstGeom>
          <a:noFill/>
          <a:ln w="29210">
            <a:solidFill>
              <a:schemeClr val="tx1"/>
            </a:solidFill>
          </a:ln>
        </p:spPr>
        <p:txBody>
          <a:bodyPr wrap="square" rtlCol="0">
            <a:spAutoFit/>
          </a:bodyPr>
          <a:lstStyle/>
          <a:p>
            <a:r>
              <a:rPr lang="en-US" sz="1200" dirty="0" smtClean="0"/>
              <a:t>Some enzymes need a ‘non-protein’ helper for them to be able to function.</a:t>
            </a:r>
          </a:p>
          <a:p>
            <a:r>
              <a:rPr lang="en-US" sz="1200" dirty="0" smtClean="0"/>
              <a:t>If the ‘non-protein helper is inorganic then it is known as a____________</a:t>
            </a:r>
          </a:p>
          <a:p>
            <a:r>
              <a:rPr lang="en-US" sz="1200" dirty="0" smtClean="0"/>
              <a:t>And if it organic it is known as a __________________ .</a:t>
            </a:r>
          </a:p>
          <a:p>
            <a:r>
              <a:rPr lang="en-US" sz="1200" dirty="0" smtClean="0"/>
              <a:t>Does amylase need a coenzyme or a cofactor and what is it?</a:t>
            </a:r>
          </a:p>
          <a:p>
            <a:endParaRPr lang="en-US" sz="1200" dirty="0"/>
          </a:p>
          <a:p>
            <a:r>
              <a:rPr lang="en-US" sz="1200" dirty="0" smtClean="0"/>
              <a:t>Prosthetic groups are also non-protein element that are needed by enzymes – how do they differ from cofactors?</a:t>
            </a:r>
          </a:p>
          <a:p>
            <a:r>
              <a:rPr lang="en-US" sz="1200" dirty="0" smtClean="0"/>
              <a:t>What is the prosthetic group for haemoglobin?</a:t>
            </a:r>
          </a:p>
          <a:p>
            <a:endParaRPr lang="en-US" sz="1200" dirty="0"/>
          </a:p>
          <a:p>
            <a:r>
              <a:rPr lang="en-US" sz="1200" dirty="0" smtClean="0"/>
              <a:t>Where is carbonic anhydrase found and what is its prosthetic group?</a:t>
            </a:r>
          </a:p>
          <a:p>
            <a:endParaRPr lang="en-US" sz="1200" dirty="0" smtClean="0"/>
          </a:p>
          <a:p>
            <a:endParaRPr lang="en-US" sz="1200" dirty="0" smtClean="0"/>
          </a:p>
        </p:txBody>
      </p:sp>
    </p:spTree>
    <p:extLst>
      <p:ext uri="{BB962C8B-B14F-4D97-AF65-F5344CB8AC3E}">
        <p14:creationId xmlns:p14="http://schemas.microsoft.com/office/powerpoint/2010/main" val="3286938802"/>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9512" y="755412"/>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Exam questions</a:t>
            </a:r>
            <a:endParaRPr lang="en-GB" b="1" dirty="0">
              <a:latin typeface="Arial" pitchFamily="34" charset="0"/>
              <a:cs typeface="Arial" pitchFamily="34" charset="0"/>
            </a:endParaRPr>
          </a:p>
        </p:txBody>
      </p:sp>
      <p:sp>
        <p:nvSpPr>
          <p:cNvPr id="5" name="TextBox 4"/>
          <p:cNvSpPr txBox="1"/>
          <p:nvPr/>
        </p:nvSpPr>
        <p:spPr>
          <a:xfrm>
            <a:off x="4742412" y="1343670"/>
            <a:ext cx="4222075" cy="132343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600" dirty="0" err="1" smtClean="0"/>
              <a:t>Sucrase</a:t>
            </a:r>
            <a:r>
              <a:rPr lang="en-GB" sz="1600" dirty="0" smtClean="0"/>
              <a:t> is an enzyme. It hydrolyses during digestion. Name the products of this reaction</a:t>
            </a:r>
          </a:p>
          <a:p>
            <a:endParaRPr lang="en-GB" sz="1600" dirty="0" smtClean="0"/>
          </a:p>
          <a:p>
            <a:endParaRPr lang="en-GB" sz="1600" dirty="0" smtClean="0"/>
          </a:p>
          <a:p>
            <a:pPr algn="r"/>
            <a:r>
              <a:rPr lang="en-GB" sz="1600" dirty="0" smtClean="0"/>
              <a:t>(2 marks)</a:t>
            </a:r>
            <a:endParaRPr lang="en-GB" sz="1600" dirty="0"/>
          </a:p>
        </p:txBody>
      </p:sp>
      <p:sp>
        <p:nvSpPr>
          <p:cNvPr id="10" name="TextBox 9"/>
          <p:cNvSpPr txBox="1"/>
          <p:nvPr/>
        </p:nvSpPr>
        <p:spPr>
          <a:xfrm>
            <a:off x="179512" y="1340768"/>
            <a:ext cx="4392488" cy="206210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600" dirty="0" err="1" smtClean="0"/>
              <a:t>Sucrase</a:t>
            </a:r>
            <a:r>
              <a:rPr lang="en-GB" sz="1600" dirty="0" smtClean="0"/>
              <a:t> does not </a:t>
            </a:r>
            <a:r>
              <a:rPr lang="en-GB" sz="1600" dirty="0" err="1" smtClean="0"/>
              <a:t>hydrolayse</a:t>
            </a:r>
            <a:r>
              <a:rPr lang="en-GB" sz="1600" dirty="0" smtClean="0"/>
              <a:t> lactose. Use your knowledge of the way in which enzymes work to explain why</a:t>
            </a:r>
          </a:p>
          <a:p>
            <a:endParaRPr lang="en-GB" sz="1600" dirty="0" smtClean="0"/>
          </a:p>
          <a:p>
            <a:endParaRPr lang="en-GB" sz="1600" dirty="0"/>
          </a:p>
          <a:p>
            <a:endParaRPr lang="en-GB" sz="1600" dirty="0" smtClean="0"/>
          </a:p>
          <a:p>
            <a:endParaRPr lang="en-GB" sz="1600" dirty="0" smtClean="0"/>
          </a:p>
          <a:p>
            <a:pPr algn="r"/>
            <a:r>
              <a:rPr lang="en-GB" sz="1600" dirty="0" smtClean="0"/>
              <a:t>(2 marks)</a:t>
            </a:r>
            <a:endParaRPr lang="en-GB" sz="1600" dirty="0"/>
          </a:p>
        </p:txBody>
      </p:sp>
      <p:sp>
        <p:nvSpPr>
          <p:cNvPr id="11" name="TextBox 10"/>
          <p:cNvSpPr txBox="1"/>
          <p:nvPr/>
        </p:nvSpPr>
        <p:spPr>
          <a:xfrm>
            <a:off x="179512" y="3645024"/>
            <a:ext cx="4392488" cy="86177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600" dirty="0" smtClean="0"/>
              <a:t>Compete this equation:</a:t>
            </a:r>
          </a:p>
          <a:p>
            <a:r>
              <a:rPr lang="en-GB" sz="1600" dirty="0" smtClean="0"/>
              <a:t>Lactose +_________ </a:t>
            </a:r>
            <a:r>
              <a:rPr lang="en-GB" sz="1600" dirty="0" smtClean="0">
                <a:sym typeface="Wingdings" pitchFamily="2" charset="2"/>
              </a:rPr>
              <a:t> Glucose + ________</a:t>
            </a:r>
            <a:endParaRPr lang="en-GB" sz="1600" dirty="0" smtClean="0"/>
          </a:p>
          <a:p>
            <a:pPr algn="r"/>
            <a:r>
              <a:rPr lang="en-GB" sz="1600" dirty="0" smtClean="0"/>
              <a:t>(2 marks)</a:t>
            </a:r>
            <a:endParaRPr lang="en-GB" sz="1600" dirty="0"/>
          </a:p>
        </p:txBody>
      </p:sp>
      <p:sp>
        <p:nvSpPr>
          <p:cNvPr id="12" name="TextBox 11"/>
          <p:cNvSpPr txBox="1"/>
          <p:nvPr/>
        </p:nvSpPr>
        <p:spPr>
          <a:xfrm>
            <a:off x="4742413" y="2837254"/>
            <a:ext cx="4248472" cy="1959898"/>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Describe how you could use the biuret test to distinguish a solution of the enzyme, lactase from a solution of lactose:</a:t>
            </a:r>
          </a:p>
          <a:p>
            <a:endParaRPr lang="en-GB" sz="1600" dirty="0"/>
          </a:p>
          <a:p>
            <a:endParaRPr lang="en-GB" sz="1600" dirty="0" smtClean="0"/>
          </a:p>
          <a:p>
            <a:endParaRPr lang="en-GB" sz="1600" dirty="0" smtClean="0"/>
          </a:p>
          <a:p>
            <a:pPr algn="r"/>
            <a:r>
              <a:rPr lang="en-GB" sz="1600" dirty="0" smtClean="0"/>
              <a:t>(1 mark)</a:t>
            </a:r>
            <a:endParaRPr lang="en-GB" sz="1600" dirty="0"/>
          </a:p>
        </p:txBody>
      </p:sp>
      <p:sp>
        <p:nvSpPr>
          <p:cNvPr id="13" name="Rectangle 12"/>
          <p:cNvSpPr/>
          <p:nvPr/>
        </p:nvSpPr>
        <p:spPr>
          <a:xfrm>
            <a:off x="4742413" y="4982979"/>
            <a:ext cx="4248472" cy="1569660"/>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sz="1600" dirty="0"/>
              <a:t>Describe the </a:t>
            </a:r>
            <a:r>
              <a:rPr lang="en-US" sz="1600" i="1" dirty="0"/>
              <a:t>induced fit </a:t>
            </a:r>
            <a:r>
              <a:rPr lang="en-US" sz="1600" dirty="0"/>
              <a:t>model of enzyme action</a:t>
            </a:r>
            <a:r>
              <a:rPr lang="en-US" sz="1600" dirty="0" smtClean="0"/>
              <a:t>.</a:t>
            </a:r>
          </a:p>
          <a:p>
            <a:endParaRPr lang="en-US" sz="1600" dirty="0"/>
          </a:p>
          <a:p>
            <a:endParaRPr lang="en-US" sz="1600" dirty="0" smtClean="0"/>
          </a:p>
          <a:p>
            <a:endParaRPr lang="en-US" sz="1600" dirty="0" smtClean="0"/>
          </a:p>
          <a:p>
            <a:pPr algn="r"/>
            <a:r>
              <a:rPr lang="en-US" sz="1600" dirty="0" smtClean="0"/>
              <a:t>(2 marks)</a:t>
            </a:r>
            <a:endParaRPr lang="en-US" sz="1600" dirty="0"/>
          </a:p>
        </p:txBody>
      </p:sp>
      <p:sp>
        <p:nvSpPr>
          <p:cNvPr id="14" name="Rectangle 13"/>
          <p:cNvSpPr/>
          <p:nvPr/>
        </p:nvSpPr>
        <p:spPr>
          <a:xfrm>
            <a:off x="179512" y="4725143"/>
            <a:ext cx="4392488" cy="1827495"/>
          </a:xfrm>
          <a:prstGeom prst="rect">
            <a:avLst/>
          </a:prstGeom>
        </p:spPr>
        <p:style>
          <a:lnRef idx="2">
            <a:schemeClr val="dk1"/>
          </a:lnRef>
          <a:fillRef idx="1">
            <a:schemeClr val="lt1"/>
          </a:fillRef>
          <a:effectRef idx="0">
            <a:schemeClr val="dk1"/>
          </a:effectRef>
          <a:fontRef idx="minor">
            <a:schemeClr val="dk1"/>
          </a:fontRef>
        </p:style>
        <p:txBody>
          <a:bodyPr wrap="square">
            <a:noAutofit/>
          </a:bodyPr>
          <a:lstStyle/>
          <a:p>
            <a:r>
              <a:rPr lang="en-US" sz="1600" dirty="0"/>
              <a:t>Describe </a:t>
            </a:r>
            <a:r>
              <a:rPr lang="en-US" sz="1600" b="1" dirty="0"/>
              <a:t>one </a:t>
            </a:r>
            <a:r>
              <a:rPr lang="en-US" sz="1600" dirty="0"/>
              <a:t>way that the </a:t>
            </a:r>
            <a:r>
              <a:rPr lang="en-US" sz="1600" i="1" dirty="0"/>
              <a:t>lock and key </a:t>
            </a:r>
            <a:r>
              <a:rPr lang="en-US" sz="1600" dirty="0"/>
              <a:t>model is different from the </a:t>
            </a:r>
            <a:r>
              <a:rPr lang="en-US" sz="1600" i="1" dirty="0"/>
              <a:t>induced fit </a:t>
            </a:r>
            <a:r>
              <a:rPr lang="en-US" sz="1600" dirty="0"/>
              <a:t>model</a:t>
            </a:r>
            <a:r>
              <a:rPr lang="en-US" sz="1600" dirty="0" smtClean="0"/>
              <a:t>.</a:t>
            </a:r>
          </a:p>
          <a:p>
            <a:endParaRPr lang="en-US" sz="1600" dirty="0"/>
          </a:p>
          <a:p>
            <a:endParaRPr lang="en-US" sz="1600" dirty="0" smtClean="0"/>
          </a:p>
          <a:p>
            <a:endParaRPr lang="en-US" sz="1600" dirty="0"/>
          </a:p>
          <a:p>
            <a:endParaRPr lang="en-US" sz="1600" dirty="0" smtClean="0"/>
          </a:p>
          <a:p>
            <a:pPr algn="r"/>
            <a:r>
              <a:rPr lang="en-US" sz="1600" dirty="0" smtClean="0"/>
              <a:t>(1 mark)</a:t>
            </a:r>
            <a:endParaRPr lang="en-GB" sz="1600" dirty="0"/>
          </a:p>
        </p:txBody>
      </p:sp>
      <p:sp>
        <p:nvSpPr>
          <p:cNvPr id="15" name="TextBox 14"/>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2: Section </a:t>
            </a:r>
            <a:r>
              <a:rPr lang="en-GB" b="1" dirty="0">
                <a:latin typeface="Arial" pitchFamily="34" charset="0"/>
                <a:cs typeface="Arial" pitchFamily="34" charset="0"/>
              </a:rPr>
              <a:t>4</a:t>
            </a:r>
            <a:r>
              <a:rPr lang="en-GB" b="1" dirty="0" smtClean="0">
                <a:latin typeface="Arial" pitchFamily="34" charset="0"/>
                <a:cs typeface="Arial" pitchFamily="34" charset="0"/>
              </a:rPr>
              <a:t>: Enzymes</a:t>
            </a:r>
            <a:endParaRPr lang="en-GB" b="1" dirty="0">
              <a:latin typeface="Arial" pitchFamily="34" charset="0"/>
              <a:cs typeface="Arial" pitchFamily="34" charset="0"/>
            </a:endParaRPr>
          </a:p>
        </p:txBody>
      </p:sp>
    </p:spTree>
    <p:extLst>
      <p:ext uri="{BB962C8B-B14F-4D97-AF65-F5344CB8AC3E}">
        <p14:creationId xmlns:p14="http://schemas.microsoft.com/office/powerpoint/2010/main" val="88661928"/>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2: Section 4: Enzymes</a:t>
            </a:r>
            <a:endParaRPr lang="en-GB" b="1" dirty="0">
              <a:latin typeface="Arial" pitchFamily="34" charset="0"/>
              <a:cs typeface="Arial" pitchFamily="34" charset="0"/>
            </a:endParaRPr>
          </a:p>
        </p:txBody>
      </p:sp>
      <p:sp>
        <p:nvSpPr>
          <p:cNvPr id="8" name="TextBox 7"/>
          <p:cNvSpPr txBox="1"/>
          <p:nvPr/>
        </p:nvSpPr>
        <p:spPr>
          <a:xfrm>
            <a:off x="179512" y="755412"/>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Exam questions</a:t>
            </a:r>
            <a:endParaRPr lang="en-GB" b="1" dirty="0">
              <a:latin typeface="Arial" pitchFamily="34" charset="0"/>
              <a:cs typeface="Arial" pitchFamily="34" charset="0"/>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129" y="1412776"/>
            <a:ext cx="2790695" cy="216023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131840" y="1412776"/>
            <a:ext cx="5832648" cy="2160239"/>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Describe what the graph show about the effect of substrate concentration on the rate of this enzyme controlled reaction.</a:t>
            </a:r>
          </a:p>
          <a:p>
            <a:endParaRPr lang="en-GB" sz="1600" dirty="0"/>
          </a:p>
          <a:p>
            <a:endParaRPr lang="en-GB" sz="1600" dirty="0" smtClean="0"/>
          </a:p>
          <a:p>
            <a:endParaRPr lang="en-GB" sz="1600" dirty="0" smtClean="0"/>
          </a:p>
          <a:p>
            <a:endParaRPr lang="en-GB" sz="1600" dirty="0"/>
          </a:p>
          <a:p>
            <a:endParaRPr lang="en-GB" sz="1600" dirty="0" smtClean="0"/>
          </a:p>
          <a:p>
            <a:pPr algn="r"/>
            <a:r>
              <a:rPr lang="en-GB" sz="1600" dirty="0" smtClean="0"/>
              <a:t>(2 marks)</a:t>
            </a:r>
            <a:endParaRPr lang="en-GB" sz="1600" dirty="0"/>
          </a:p>
        </p:txBody>
      </p:sp>
      <p:sp>
        <p:nvSpPr>
          <p:cNvPr id="13" name="TextBox 12"/>
          <p:cNvSpPr txBox="1"/>
          <p:nvPr/>
        </p:nvSpPr>
        <p:spPr>
          <a:xfrm>
            <a:off x="179512" y="3789041"/>
            <a:ext cx="4248472" cy="2808311"/>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What limits the rate of this reaction between points A and B? Give the evidence from the graph for this.</a:t>
            </a:r>
          </a:p>
          <a:p>
            <a:endParaRPr lang="en-GB" sz="1600" dirty="0"/>
          </a:p>
          <a:p>
            <a:endParaRPr lang="en-GB" sz="1600" dirty="0" smtClean="0"/>
          </a:p>
          <a:p>
            <a:endParaRPr lang="en-GB" sz="1600" dirty="0" smtClean="0"/>
          </a:p>
          <a:p>
            <a:endParaRPr lang="en-GB" sz="1600" dirty="0" smtClean="0"/>
          </a:p>
          <a:p>
            <a:endParaRPr lang="en-GB" sz="1600" dirty="0"/>
          </a:p>
          <a:p>
            <a:endParaRPr lang="en-GB" sz="1600" dirty="0"/>
          </a:p>
          <a:p>
            <a:endParaRPr lang="en-GB" sz="1600" dirty="0" smtClean="0"/>
          </a:p>
          <a:p>
            <a:pPr algn="r"/>
            <a:r>
              <a:rPr lang="en-GB" sz="1600" dirty="0" smtClean="0"/>
              <a:t>(2 marks)</a:t>
            </a:r>
            <a:endParaRPr lang="en-GB" sz="1600" dirty="0"/>
          </a:p>
        </p:txBody>
      </p:sp>
      <p:sp>
        <p:nvSpPr>
          <p:cNvPr id="14" name="TextBox 13"/>
          <p:cNvSpPr txBox="1"/>
          <p:nvPr/>
        </p:nvSpPr>
        <p:spPr>
          <a:xfrm>
            <a:off x="4716016" y="3789040"/>
            <a:ext cx="4248472" cy="1584176"/>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Suggest a reason for the shape of the curve between points C and D.</a:t>
            </a:r>
            <a:endParaRPr lang="en-GB" sz="1600" dirty="0"/>
          </a:p>
          <a:p>
            <a:endParaRPr lang="en-GB" sz="1600" dirty="0"/>
          </a:p>
          <a:p>
            <a:endParaRPr lang="en-GB" sz="1600" dirty="0" smtClean="0"/>
          </a:p>
          <a:p>
            <a:endParaRPr lang="en-GB" sz="1600" dirty="0" smtClean="0"/>
          </a:p>
          <a:p>
            <a:pPr algn="r"/>
            <a:r>
              <a:rPr lang="en-GB" sz="1600" dirty="0" smtClean="0"/>
              <a:t>(1 mark)</a:t>
            </a:r>
            <a:endParaRPr lang="en-GB" sz="1600" dirty="0"/>
          </a:p>
        </p:txBody>
      </p:sp>
      <p:sp>
        <p:nvSpPr>
          <p:cNvPr id="15" name="TextBox 14"/>
          <p:cNvSpPr txBox="1"/>
          <p:nvPr/>
        </p:nvSpPr>
        <p:spPr>
          <a:xfrm>
            <a:off x="4716016" y="5517232"/>
            <a:ext cx="4248472" cy="1080119"/>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Sketch a curve on the graph to show the rate of this reaction in the presence of a competitive inhibitor.</a:t>
            </a:r>
          </a:p>
          <a:p>
            <a:pPr algn="r"/>
            <a:r>
              <a:rPr lang="en-GB" sz="1600" dirty="0" smtClean="0"/>
              <a:t>(1 mark)</a:t>
            </a:r>
            <a:endParaRPr lang="en-GB" sz="1600" dirty="0"/>
          </a:p>
        </p:txBody>
      </p:sp>
    </p:spTree>
    <p:extLst>
      <p:ext uri="{BB962C8B-B14F-4D97-AF65-F5344CB8AC3E}">
        <p14:creationId xmlns:p14="http://schemas.microsoft.com/office/powerpoint/2010/main" val="3806164236"/>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79512" y="764703"/>
            <a:ext cx="5976000" cy="1172047"/>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2.1.6 DNA and chromosomes:</a:t>
            </a:r>
          </a:p>
          <a:p>
            <a:r>
              <a:rPr lang="en-GB" sz="1400" dirty="0" smtClean="0"/>
              <a:t>How does DNA in prokaryotic organisms differ from the DNA in eukaryotic organisms? What is a chromosome?</a:t>
            </a:r>
            <a:r>
              <a:rPr lang="en-GB" sz="1400" dirty="0"/>
              <a:t> </a:t>
            </a:r>
            <a:r>
              <a:rPr lang="en-GB" sz="1400" dirty="0" smtClean="0"/>
              <a:t>What are homologous chromosomes?</a:t>
            </a:r>
          </a:p>
          <a:p>
            <a:r>
              <a:rPr lang="en-GB" sz="1400" dirty="0" smtClean="0"/>
              <a:t>What is an allele?</a:t>
            </a:r>
            <a:endParaRPr lang="en-GB" sz="1400" dirty="0"/>
          </a:p>
        </p:txBody>
      </p:sp>
      <p:sp>
        <p:nvSpPr>
          <p:cNvPr id="8" name="TextBox 7"/>
          <p:cNvSpPr txBox="1"/>
          <p:nvPr/>
        </p:nvSpPr>
        <p:spPr>
          <a:xfrm>
            <a:off x="6372200" y="788511"/>
            <a:ext cx="2592288" cy="1148240"/>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Key words: </a:t>
            </a:r>
            <a:r>
              <a:rPr lang="en-GB" sz="1400" dirty="0" smtClean="0"/>
              <a:t>prokaryotic cell; eukaryotic cell; chromosomes; chromatid; centromere; histone; homologous pairs; allele;</a:t>
            </a:r>
            <a:endParaRPr lang="en-GB" sz="1600" dirty="0"/>
          </a:p>
        </p:txBody>
      </p:sp>
      <p:sp>
        <p:nvSpPr>
          <p:cNvPr id="2" name="Rectangle 1"/>
          <p:cNvSpPr/>
          <p:nvPr/>
        </p:nvSpPr>
        <p:spPr>
          <a:xfrm>
            <a:off x="179512" y="2038511"/>
            <a:ext cx="4248472" cy="961864"/>
          </a:xfrm>
          <a:prstGeom prst="rect">
            <a:avLst/>
          </a:prstGeom>
        </p:spPr>
        <p:style>
          <a:lnRef idx="2">
            <a:schemeClr val="dk1"/>
          </a:lnRef>
          <a:fillRef idx="1">
            <a:schemeClr val="lt1"/>
          </a:fillRef>
          <a:effectRef idx="0">
            <a:schemeClr val="dk1"/>
          </a:effectRef>
          <a:fontRef idx="minor">
            <a:schemeClr val="dk1"/>
          </a:fontRef>
        </p:style>
        <p:txBody>
          <a:bodyPr>
            <a:noAutofit/>
          </a:bodyPr>
          <a:lstStyle/>
          <a:p>
            <a:r>
              <a:rPr lang="en-GB" sz="1200" dirty="0"/>
              <a:t>How does DNA in prokaryotic organisms differ from the DNA in eukaryotic organisms?</a:t>
            </a:r>
          </a:p>
        </p:txBody>
      </p:sp>
      <p:sp>
        <p:nvSpPr>
          <p:cNvPr id="13" name="Rectangle 12"/>
          <p:cNvSpPr/>
          <p:nvPr/>
        </p:nvSpPr>
        <p:spPr>
          <a:xfrm>
            <a:off x="179512" y="3126234"/>
            <a:ext cx="4248472" cy="1224136"/>
          </a:xfrm>
          <a:prstGeom prst="rect">
            <a:avLst/>
          </a:prstGeom>
        </p:spPr>
        <p:style>
          <a:lnRef idx="2">
            <a:schemeClr val="dk1"/>
          </a:lnRef>
          <a:fillRef idx="1">
            <a:schemeClr val="lt1"/>
          </a:fillRef>
          <a:effectRef idx="0">
            <a:schemeClr val="dk1"/>
          </a:effectRef>
          <a:fontRef idx="minor">
            <a:schemeClr val="dk1"/>
          </a:fontRef>
        </p:style>
        <p:txBody>
          <a:bodyPr>
            <a:noAutofit/>
          </a:bodyPr>
          <a:lstStyle/>
          <a:p>
            <a:r>
              <a:rPr lang="en-GB" sz="1200" dirty="0" smtClean="0"/>
              <a:t>What is a homologous chromosome?</a:t>
            </a:r>
            <a:endParaRPr lang="en-GB" sz="1200" dirty="0"/>
          </a:p>
        </p:txBody>
      </p:sp>
      <p:sp>
        <p:nvSpPr>
          <p:cNvPr id="14" name="Rectangle 13"/>
          <p:cNvSpPr/>
          <p:nvPr/>
        </p:nvSpPr>
        <p:spPr>
          <a:xfrm>
            <a:off x="179512" y="4437112"/>
            <a:ext cx="4248472" cy="1103263"/>
          </a:xfrm>
          <a:prstGeom prst="rect">
            <a:avLst/>
          </a:prstGeom>
        </p:spPr>
        <p:style>
          <a:lnRef idx="2">
            <a:schemeClr val="dk1"/>
          </a:lnRef>
          <a:fillRef idx="1">
            <a:schemeClr val="lt1"/>
          </a:fillRef>
          <a:effectRef idx="0">
            <a:schemeClr val="dk1"/>
          </a:effectRef>
          <a:fontRef idx="minor">
            <a:schemeClr val="dk1"/>
          </a:fontRef>
        </p:style>
        <p:txBody>
          <a:bodyPr>
            <a:noAutofit/>
          </a:bodyPr>
          <a:lstStyle/>
          <a:p>
            <a:r>
              <a:rPr lang="en-GB" sz="1200" dirty="0" smtClean="0"/>
              <a:t>What is an allele?</a:t>
            </a:r>
            <a:endParaRPr lang="en-GB" sz="1200" dirty="0"/>
          </a:p>
        </p:txBody>
      </p:sp>
      <p:sp>
        <p:nvSpPr>
          <p:cNvPr id="15" name="TextBox 14"/>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2: Section 6: Cell division, diversity and cellular organisation</a:t>
            </a:r>
            <a:endParaRPr lang="en-GB" b="1" dirty="0">
              <a:latin typeface="Arial" pitchFamily="34" charset="0"/>
              <a:cs typeface="Arial" pitchFamily="34" charset="0"/>
            </a:endParaRPr>
          </a:p>
        </p:txBody>
      </p:sp>
      <p:sp>
        <p:nvSpPr>
          <p:cNvPr id="4" name="TextBox 3"/>
          <p:cNvSpPr txBox="1"/>
          <p:nvPr/>
        </p:nvSpPr>
        <p:spPr>
          <a:xfrm>
            <a:off x="179512" y="5661248"/>
            <a:ext cx="4248472" cy="892552"/>
          </a:xfrm>
          <a:prstGeom prst="rect">
            <a:avLst/>
          </a:prstGeom>
          <a:noFill/>
          <a:ln w="29210">
            <a:solidFill>
              <a:schemeClr val="tx1"/>
            </a:solidFill>
          </a:ln>
        </p:spPr>
        <p:txBody>
          <a:bodyPr wrap="square" rtlCol="0">
            <a:spAutoFit/>
          </a:bodyPr>
          <a:lstStyle/>
          <a:p>
            <a:r>
              <a:rPr lang="en-US" sz="1200" dirty="0" smtClean="0"/>
              <a:t>What is the significance of mitosis to the life cycle of living organisms?</a:t>
            </a:r>
          </a:p>
          <a:p>
            <a:endParaRPr lang="en-US" sz="1400" dirty="0"/>
          </a:p>
          <a:p>
            <a:endParaRPr lang="en-US" sz="1400" dirty="0"/>
          </a:p>
        </p:txBody>
      </p:sp>
      <p:sp>
        <p:nvSpPr>
          <p:cNvPr id="6" name="TextBox 5"/>
          <p:cNvSpPr txBox="1"/>
          <p:nvPr/>
        </p:nvSpPr>
        <p:spPr>
          <a:xfrm>
            <a:off x="4540250" y="2038511"/>
            <a:ext cx="4424238" cy="4555092"/>
          </a:xfrm>
          <a:prstGeom prst="rect">
            <a:avLst/>
          </a:prstGeom>
          <a:noFill/>
          <a:ln w="29210">
            <a:solidFill>
              <a:schemeClr val="tx1"/>
            </a:solidFill>
          </a:ln>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sz="1400" dirty="0"/>
          </a:p>
          <a:p>
            <a:r>
              <a:rPr lang="en-US" sz="1200" dirty="0" smtClean="0"/>
              <a:t>Draw what could be produced after a mitotic division from this cell and what could be produced after a meiotic division:</a:t>
            </a:r>
          </a:p>
          <a:p>
            <a:r>
              <a:rPr lang="en-US" sz="1400" dirty="0" smtClean="0"/>
              <a:t>	Mitosis				Meiosis</a:t>
            </a:r>
          </a:p>
          <a:p>
            <a:endParaRPr lang="en-US" sz="1400" dirty="0" smtClean="0"/>
          </a:p>
          <a:p>
            <a:endParaRPr lang="en-US" sz="1400" dirty="0"/>
          </a:p>
          <a:p>
            <a:endParaRPr lang="en-US" sz="1400" dirty="0" smtClean="0"/>
          </a:p>
          <a:p>
            <a:endParaRPr lang="en-US" sz="1400" dirty="0"/>
          </a:p>
          <a:p>
            <a:endParaRPr lang="en-US" sz="1400" dirty="0" smtClean="0"/>
          </a:p>
          <a:p>
            <a:endParaRPr lang="en-US" sz="1400" dirty="0"/>
          </a:p>
          <a:p>
            <a:endParaRPr lang="en-US" sz="1400" dirty="0" smtClean="0"/>
          </a:p>
          <a:p>
            <a:endParaRPr lang="en-US" sz="1400" dirty="0" smtClean="0"/>
          </a:p>
        </p:txBody>
      </p:sp>
      <p:pic>
        <p:nvPicPr>
          <p:cNvPr id="16" name="Picture 15" descr="Screen Shot 2016-04-20 at 06.41.02.png"/>
          <p:cNvPicPr>
            <a:picLocks noChangeAspect="1"/>
          </p:cNvPicPr>
          <p:nvPr/>
        </p:nvPicPr>
        <p:blipFill>
          <a:blip r:embed="rId2">
            <a:extLst>
              <a:ext uri="{BEBA8EAE-BF5A-486C-A8C5-ECC9F3942E4B}">
                <a14:imgProps xmlns:a14="http://schemas.microsoft.com/office/drawing/2010/main">
                  <a14:imgLayer r:embed="rId3">
                    <a14:imgEffect>
                      <a14:sharpenSoften amount="100000"/>
                    </a14:imgEffect>
                    <a14:imgEffect>
                      <a14:brightnessContrast contrast="-24000"/>
                    </a14:imgEffect>
                  </a14:imgLayer>
                </a14:imgProps>
              </a:ext>
              <a:ext uri="{28A0092B-C50C-407E-A947-70E740481C1C}">
                <a14:useLocalDpi xmlns:a14="http://schemas.microsoft.com/office/drawing/2010/main" val="0"/>
              </a:ext>
            </a:extLst>
          </a:blip>
          <a:stretch>
            <a:fillRect/>
          </a:stretch>
        </p:blipFill>
        <p:spPr>
          <a:xfrm>
            <a:off x="4802123" y="2122416"/>
            <a:ext cx="2016254" cy="1893228"/>
          </a:xfrm>
          <a:prstGeom prst="rect">
            <a:avLst/>
          </a:prstGeom>
        </p:spPr>
      </p:pic>
      <p:sp>
        <p:nvSpPr>
          <p:cNvPr id="17" name="TextBox 16"/>
          <p:cNvSpPr txBox="1"/>
          <p:nvPr/>
        </p:nvSpPr>
        <p:spPr>
          <a:xfrm>
            <a:off x="6818377" y="2122416"/>
            <a:ext cx="2146111" cy="1569660"/>
          </a:xfrm>
          <a:prstGeom prst="rect">
            <a:avLst/>
          </a:prstGeom>
          <a:noFill/>
        </p:spPr>
        <p:txBody>
          <a:bodyPr wrap="square" rtlCol="0">
            <a:spAutoFit/>
          </a:bodyPr>
          <a:lstStyle/>
          <a:p>
            <a:r>
              <a:rPr lang="en-US" sz="1200" dirty="0"/>
              <a:t>Label the following:</a:t>
            </a:r>
          </a:p>
          <a:p>
            <a:r>
              <a:rPr lang="en-US" sz="1200" dirty="0"/>
              <a:t>A centromere; a chromatid; a chromosome;</a:t>
            </a:r>
          </a:p>
          <a:p>
            <a:r>
              <a:rPr lang="en-US" sz="1200" dirty="0"/>
              <a:t>A homologous pair of chromosomes;</a:t>
            </a:r>
          </a:p>
          <a:p>
            <a:r>
              <a:rPr lang="en-US" sz="1200" dirty="0"/>
              <a:t>What is the diploid number for this cell?</a:t>
            </a:r>
          </a:p>
          <a:p>
            <a:r>
              <a:rPr lang="en-US" sz="1200" dirty="0"/>
              <a:t>What is the haploid number?</a:t>
            </a:r>
          </a:p>
        </p:txBody>
      </p:sp>
      <p:cxnSp>
        <p:nvCxnSpPr>
          <p:cNvPr id="19" name="Straight Connector 18"/>
          <p:cNvCxnSpPr/>
          <p:nvPr/>
        </p:nvCxnSpPr>
        <p:spPr>
          <a:xfrm flipH="1">
            <a:off x="6604000" y="4778375"/>
            <a:ext cx="31750" cy="1666875"/>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75912047"/>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79512" y="650927"/>
            <a:ext cx="5436000" cy="1077218"/>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600" dirty="0" smtClean="0"/>
              <a:t>2.1.6 The cell cycle:</a:t>
            </a:r>
          </a:p>
          <a:p>
            <a:r>
              <a:rPr lang="en-GB" sz="1200" dirty="0" smtClean="0"/>
              <a:t>Be able to draw and label a cell cycle diagram to include interphase (G1, S and G2) nuclear division (mitosis or meiosis) &amp; cytokinesis.</a:t>
            </a:r>
          </a:p>
          <a:p>
            <a:r>
              <a:rPr lang="en-GB" sz="1200" dirty="0" smtClean="0"/>
              <a:t>Be able to describe the events occurring in each stage of the cell cycle.</a:t>
            </a:r>
          </a:p>
          <a:p>
            <a:r>
              <a:rPr lang="en-GB" sz="1200" dirty="0" smtClean="0"/>
              <a:t>Know where checkpoints occur to regulate the cell cycle.</a:t>
            </a:r>
          </a:p>
        </p:txBody>
      </p:sp>
      <p:sp>
        <p:nvSpPr>
          <p:cNvPr id="8" name="TextBox 7"/>
          <p:cNvSpPr txBox="1"/>
          <p:nvPr/>
        </p:nvSpPr>
        <p:spPr>
          <a:xfrm>
            <a:off x="5796136" y="650927"/>
            <a:ext cx="3168352" cy="961079"/>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200" dirty="0" smtClean="0"/>
              <a:t>Key words:</a:t>
            </a:r>
            <a:endParaRPr lang="en-GB" sz="1200" dirty="0"/>
          </a:p>
          <a:p>
            <a:r>
              <a:rPr lang="en-GB" sz="1200" dirty="0" smtClean="0"/>
              <a:t>interphase; nuclear division; cell division; checkpoint;  prophase; anaphase; metaphase; telophase; contract; centrioles; spindle fibres;</a:t>
            </a:r>
          </a:p>
        </p:txBody>
      </p:sp>
      <p:sp>
        <p:nvSpPr>
          <p:cNvPr id="2" name="TextBox 1"/>
          <p:cNvSpPr txBox="1"/>
          <p:nvPr/>
        </p:nvSpPr>
        <p:spPr>
          <a:xfrm>
            <a:off x="179512" y="1851254"/>
            <a:ext cx="5436000" cy="4818105"/>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a:t>	</a:t>
            </a:r>
            <a:r>
              <a:rPr lang="en-GB" sz="1600" dirty="0" smtClean="0"/>
              <a:t>							     </a:t>
            </a:r>
          </a:p>
          <a:p>
            <a:endParaRPr lang="en-GB" sz="1600" dirty="0"/>
          </a:p>
          <a:p>
            <a:endParaRPr lang="en-GB" sz="1600" dirty="0" smtClean="0"/>
          </a:p>
          <a:p>
            <a:endParaRPr lang="en-GB" sz="1600" dirty="0"/>
          </a:p>
          <a:p>
            <a:endParaRPr lang="en-GB" sz="1600" dirty="0" smtClean="0"/>
          </a:p>
          <a:p>
            <a:endParaRPr lang="en-GB" sz="1600" dirty="0"/>
          </a:p>
          <a:p>
            <a:endParaRPr lang="en-GB" sz="1600" dirty="0" smtClean="0"/>
          </a:p>
          <a:p>
            <a:endParaRPr lang="en-GB" sz="1600" dirty="0"/>
          </a:p>
          <a:p>
            <a:endParaRPr lang="en-GB" sz="1600" dirty="0" smtClean="0"/>
          </a:p>
          <a:p>
            <a:endParaRPr lang="en-GB" sz="1600" dirty="0"/>
          </a:p>
          <a:p>
            <a:endParaRPr lang="en-GB" sz="1600" dirty="0" smtClean="0"/>
          </a:p>
          <a:p>
            <a:endParaRPr lang="en-GB" sz="1600" dirty="0"/>
          </a:p>
          <a:p>
            <a:r>
              <a:rPr lang="en-GB" sz="1200" dirty="0" smtClean="0"/>
              <a:t>What is cytokinesis? Give 2 ways in which it varies in plant cells compared to animal cells.</a:t>
            </a:r>
          </a:p>
          <a:p>
            <a:endParaRPr lang="en-GB" sz="1200" dirty="0"/>
          </a:p>
          <a:p>
            <a:r>
              <a:rPr lang="en-GB" sz="1200" dirty="0" smtClean="0"/>
              <a:t>Give the main events that occur during:</a:t>
            </a:r>
          </a:p>
          <a:p>
            <a:r>
              <a:rPr lang="en-GB" sz="1200" dirty="0" smtClean="0"/>
              <a:t>G1</a:t>
            </a:r>
          </a:p>
          <a:p>
            <a:r>
              <a:rPr lang="en-GB" sz="1200" dirty="0" smtClean="0"/>
              <a:t>S</a:t>
            </a:r>
          </a:p>
          <a:p>
            <a:r>
              <a:rPr lang="en-GB" sz="1200" dirty="0" smtClean="0"/>
              <a:t>G2</a:t>
            </a:r>
          </a:p>
          <a:p>
            <a:r>
              <a:rPr lang="en-GB" sz="1200" dirty="0" smtClean="0"/>
              <a:t>Where in a plant could you find tissue undergoing mitosis?</a:t>
            </a:r>
          </a:p>
          <a:p>
            <a:r>
              <a:rPr lang="en-GB" sz="1200" dirty="0" smtClean="0"/>
              <a:t>What name is given to this type of tissue?</a:t>
            </a:r>
          </a:p>
        </p:txBody>
      </p:sp>
      <p:sp>
        <p:nvSpPr>
          <p:cNvPr id="3" name="Rectangle 2"/>
          <p:cNvSpPr/>
          <p:nvPr/>
        </p:nvSpPr>
        <p:spPr>
          <a:xfrm>
            <a:off x="5796136" y="1851254"/>
            <a:ext cx="3168352" cy="4818105"/>
          </a:xfrm>
          <a:prstGeom prst="rect">
            <a:avLst/>
          </a:prstGeom>
        </p:spPr>
        <p:style>
          <a:lnRef idx="2">
            <a:schemeClr val="dk1"/>
          </a:lnRef>
          <a:fillRef idx="1">
            <a:schemeClr val="lt1"/>
          </a:fillRef>
          <a:effectRef idx="0">
            <a:schemeClr val="dk1"/>
          </a:effectRef>
          <a:fontRef idx="minor">
            <a:schemeClr val="dk1"/>
          </a:fontRef>
        </p:style>
        <p:txBody>
          <a:bodyPr wrap="square">
            <a:noAutofit/>
          </a:bodyPr>
          <a:lstStyle/>
          <a:p>
            <a:endParaRPr lang="en-GB" sz="1400" dirty="0"/>
          </a:p>
          <a:p>
            <a:endParaRPr lang="en-GB" sz="1400" dirty="0" smtClean="0"/>
          </a:p>
          <a:p>
            <a:endParaRPr lang="en-GB" sz="1400" dirty="0"/>
          </a:p>
          <a:p>
            <a:endParaRPr lang="en-GB" sz="1400" dirty="0" smtClean="0"/>
          </a:p>
          <a:p>
            <a:endParaRPr lang="en-GB" sz="1400" dirty="0"/>
          </a:p>
          <a:p>
            <a:endParaRPr lang="en-GB" sz="1400" dirty="0" smtClean="0"/>
          </a:p>
          <a:p>
            <a:endParaRPr lang="en-GB" sz="1400" dirty="0"/>
          </a:p>
          <a:p>
            <a:endParaRPr lang="en-GB" sz="1400" dirty="0" smtClean="0"/>
          </a:p>
          <a:p>
            <a:endParaRPr lang="en-GB" sz="1400" dirty="0"/>
          </a:p>
          <a:p>
            <a:endParaRPr lang="en-GB" sz="1400" dirty="0" smtClean="0"/>
          </a:p>
          <a:p>
            <a:r>
              <a:rPr lang="en-GB" sz="1200" dirty="0" smtClean="0"/>
              <a:t>Put the stages of mitosis in order, name them and describe 3 things that happen during that stage.</a:t>
            </a:r>
          </a:p>
          <a:p>
            <a:r>
              <a:rPr lang="en-GB" sz="1200" dirty="0" smtClean="0"/>
              <a:t>A.</a:t>
            </a:r>
          </a:p>
          <a:p>
            <a:endParaRPr lang="en-GB" sz="1200" dirty="0"/>
          </a:p>
          <a:p>
            <a:endParaRPr lang="en-GB" sz="1200" dirty="0" smtClean="0"/>
          </a:p>
          <a:p>
            <a:r>
              <a:rPr lang="en-GB" sz="1200" dirty="0" smtClean="0"/>
              <a:t>B.</a:t>
            </a:r>
          </a:p>
          <a:p>
            <a:endParaRPr lang="en-GB" sz="1200" dirty="0"/>
          </a:p>
          <a:p>
            <a:endParaRPr lang="en-GB" sz="1200" dirty="0" smtClean="0"/>
          </a:p>
          <a:p>
            <a:r>
              <a:rPr lang="en-GB" sz="1200" dirty="0" smtClean="0"/>
              <a:t>C.</a:t>
            </a:r>
          </a:p>
          <a:p>
            <a:endParaRPr lang="en-GB" sz="1200" dirty="0"/>
          </a:p>
          <a:p>
            <a:endParaRPr lang="en-GB" sz="1200" dirty="0" smtClean="0"/>
          </a:p>
          <a:p>
            <a:r>
              <a:rPr lang="en-GB" sz="1200" dirty="0" smtClean="0"/>
              <a:t>D.</a:t>
            </a:r>
            <a:endParaRPr lang="en-GB" sz="1200" dirty="0"/>
          </a:p>
        </p:txBody>
      </p:sp>
      <p:sp>
        <p:nvSpPr>
          <p:cNvPr id="7" name="TextBox 6"/>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2: Section 6: Cell division, diversity and cellular organisation</a:t>
            </a:r>
            <a:endParaRPr lang="en-GB" b="1" dirty="0">
              <a:latin typeface="Arial" pitchFamily="34" charset="0"/>
              <a:cs typeface="Arial" pitchFamily="34" charset="0"/>
            </a:endParaRPr>
          </a:p>
        </p:txBody>
      </p:sp>
      <p:pic>
        <p:nvPicPr>
          <p:cNvPr id="4" name="Picture 3" descr="Screen Shot 2016-04-20 at 06.22.16.png"/>
          <p:cNvPicPr>
            <a:picLocks noChangeAspect="1"/>
          </p:cNvPicPr>
          <p:nvPr/>
        </p:nvPicPr>
        <p:blipFill>
          <a:blip r:embed="rId2">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val="0"/>
              </a:ext>
            </a:extLst>
          </a:blip>
          <a:stretch>
            <a:fillRect/>
          </a:stretch>
        </p:blipFill>
        <p:spPr>
          <a:xfrm>
            <a:off x="380868" y="2131714"/>
            <a:ext cx="3302132" cy="2707749"/>
          </a:xfrm>
          <a:prstGeom prst="rect">
            <a:avLst/>
          </a:prstGeom>
        </p:spPr>
      </p:pic>
      <p:sp>
        <p:nvSpPr>
          <p:cNvPr id="6" name="TextBox 5"/>
          <p:cNvSpPr txBox="1"/>
          <p:nvPr/>
        </p:nvSpPr>
        <p:spPr>
          <a:xfrm>
            <a:off x="3381375" y="2131714"/>
            <a:ext cx="2234137" cy="2185214"/>
          </a:xfrm>
          <a:prstGeom prst="rect">
            <a:avLst/>
          </a:prstGeom>
          <a:noFill/>
        </p:spPr>
        <p:txBody>
          <a:bodyPr wrap="square" rtlCol="0">
            <a:spAutoFit/>
          </a:bodyPr>
          <a:lstStyle/>
          <a:p>
            <a:r>
              <a:rPr lang="en-US" sz="1200" dirty="0" smtClean="0"/>
              <a:t>State the name given to the cell cycle which is composed of G1, S and G2. </a:t>
            </a:r>
          </a:p>
          <a:p>
            <a:endParaRPr lang="en-US" sz="1200" dirty="0" smtClean="0"/>
          </a:p>
          <a:p>
            <a:endParaRPr lang="en-US" sz="1200" dirty="0"/>
          </a:p>
          <a:p>
            <a:r>
              <a:rPr lang="en-US" sz="1200" dirty="0" smtClean="0"/>
              <a:t>Identify 3 places in the cell cycle where a checkpoint takes place and briefly describe what is being checked.</a:t>
            </a:r>
          </a:p>
          <a:p>
            <a:endParaRPr lang="en-US" sz="1400" dirty="0"/>
          </a:p>
          <a:p>
            <a:endParaRPr lang="en-US" sz="1400" dirty="0"/>
          </a:p>
        </p:txBody>
      </p:sp>
      <p:pic>
        <p:nvPicPr>
          <p:cNvPr id="9" name="Picture 8" descr="Screen Shot 2016-04-20 at 06.33.44.png"/>
          <p:cNvPicPr>
            <a:picLocks noChangeAspect="1"/>
          </p:cNvPicPr>
          <p:nvPr/>
        </p:nvPicPr>
        <p:blipFill>
          <a:blip r:embed="rId4">
            <a:extLst>
              <a:ext uri="{BEBA8EAE-BF5A-486C-A8C5-ECC9F3942E4B}">
                <a14:imgProps xmlns:a14="http://schemas.microsoft.com/office/drawing/2010/main">
                  <a14:imgLayer r:embed="rId5">
                    <a14:imgEffect>
                      <a14:sharpenSoften amount="100000"/>
                    </a14:imgEffect>
                  </a14:imgLayer>
                </a14:imgProps>
              </a:ext>
              <a:ext uri="{28A0092B-C50C-407E-A947-70E740481C1C}">
                <a14:useLocalDpi xmlns:a14="http://schemas.microsoft.com/office/drawing/2010/main" val="0"/>
              </a:ext>
            </a:extLst>
          </a:blip>
          <a:stretch>
            <a:fillRect/>
          </a:stretch>
        </p:blipFill>
        <p:spPr>
          <a:xfrm>
            <a:off x="5954887" y="1952855"/>
            <a:ext cx="2522363" cy="1921800"/>
          </a:xfrm>
          <a:prstGeom prst="rect">
            <a:avLst/>
          </a:prstGeom>
        </p:spPr>
      </p:pic>
    </p:spTree>
    <p:extLst>
      <p:ext uri="{BB962C8B-B14F-4D97-AF65-F5344CB8AC3E}">
        <p14:creationId xmlns:p14="http://schemas.microsoft.com/office/powerpoint/2010/main" val="651896521"/>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1916832"/>
            <a:ext cx="3960440" cy="4608512"/>
          </a:xfrm>
          <a:prstGeom prst="rect">
            <a:avLst/>
          </a:prstGeom>
          <a:noFill/>
        </p:spPr>
        <p:style>
          <a:lnRef idx="2">
            <a:schemeClr val="dk1"/>
          </a:lnRef>
          <a:fillRef idx="1">
            <a:schemeClr val="lt1"/>
          </a:fillRef>
          <a:effectRef idx="0">
            <a:schemeClr val="dk1"/>
          </a:effectRef>
          <a:fontRef idx="minor">
            <a:schemeClr val="dk1"/>
          </a:fontRef>
        </p:style>
        <p:txBody>
          <a:bodyPr wrap="square" rtlCol="0">
            <a:noAutofit/>
          </a:bodyPr>
          <a:lstStyle/>
          <a:p>
            <a:r>
              <a:rPr lang="en-GB" sz="1200" dirty="0" smtClean="0"/>
              <a:t>What is meiosis? Use the diagram in your explanation.</a:t>
            </a:r>
          </a:p>
          <a:p>
            <a:endParaRPr lang="en-GB" sz="1200" dirty="0"/>
          </a:p>
          <a:p>
            <a:endParaRPr lang="en-GB" sz="1200" dirty="0" smtClean="0"/>
          </a:p>
          <a:p>
            <a:endParaRPr lang="en-GB" sz="1200" dirty="0"/>
          </a:p>
          <a:p>
            <a:endParaRPr lang="en-GB" sz="1200" dirty="0" smtClean="0"/>
          </a:p>
          <a:p>
            <a:endParaRPr lang="en-GB" sz="1200" dirty="0"/>
          </a:p>
          <a:p>
            <a:endParaRPr lang="en-GB" sz="1200" dirty="0" smtClean="0"/>
          </a:p>
          <a:p>
            <a:endParaRPr lang="en-GB" sz="1200" dirty="0"/>
          </a:p>
          <a:p>
            <a:endParaRPr lang="en-GB" sz="1200" dirty="0" smtClean="0"/>
          </a:p>
          <a:p>
            <a:endParaRPr lang="en-GB" sz="1200" dirty="0"/>
          </a:p>
          <a:p>
            <a:endParaRPr lang="en-GB" sz="1200" dirty="0" smtClean="0"/>
          </a:p>
          <a:p>
            <a:endParaRPr lang="en-GB" sz="1200" dirty="0"/>
          </a:p>
          <a:p>
            <a:endParaRPr lang="en-GB" sz="1200" dirty="0" smtClean="0"/>
          </a:p>
          <a:p>
            <a:endParaRPr lang="en-GB" sz="1200" dirty="0"/>
          </a:p>
          <a:p>
            <a:endParaRPr lang="en-GB" sz="1200" dirty="0" smtClean="0"/>
          </a:p>
          <a:p>
            <a:endParaRPr lang="en-GB" sz="1200" dirty="0"/>
          </a:p>
          <a:p>
            <a:endParaRPr lang="en-GB" sz="1200" dirty="0" smtClean="0"/>
          </a:p>
          <a:p>
            <a:endParaRPr lang="en-GB" sz="1200" dirty="0"/>
          </a:p>
          <a:p>
            <a:r>
              <a:rPr lang="en-GB" sz="1200" dirty="0" smtClean="0"/>
              <a:t>Why is meiosis important in the life cycles of living organisms?</a:t>
            </a:r>
          </a:p>
          <a:p>
            <a:endParaRPr lang="en-GB" sz="1200" dirty="0" smtClean="0"/>
          </a:p>
          <a:p>
            <a:r>
              <a:rPr lang="en-GB" sz="1200" dirty="0" smtClean="0"/>
              <a:t>How many pairs of homologous chromosomes are present?</a:t>
            </a:r>
          </a:p>
          <a:p>
            <a:endParaRPr lang="en-GB" sz="1200" dirty="0"/>
          </a:p>
          <a:p>
            <a:r>
              <a:rPr lang="en-GB" sz="1200" dirty="0" smtClean="0"/>
              <a:t>How many division are there in meiosis?</a:t>
            </a:r>
          </a:p>
          <a:p>
            <a:endParaRPr lang="en-GB" sz="1200" dirty="0"/>
          </a:p>
        </p:txBody>
      </p:sp>
      <p:sp>
        <p:nvSpPr>
          <p:cNvPr id="5" name="TextBox 4"/>
          <p:cNvSpPr txBox="1"/>
          <p:nvPr/>
        </p:nvSpPr>
        <p:spPr>
          <a:xfrm>
            <a:off x="202547" y="685381"/>
            <a:ext cx="4968552" cy="98488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600" dirty="0" smtClean="0"/>
              <a:t>2.1.6 Cell Division :</a:t>
            </a:r>
          </a:p>
          <a:p>
            <a:r>
              <a:rPr lang="en-GB" sz="1400" dirty="0" smtClean="0"/>
              <a:t>Why is meiosis necessary?</a:t>
            </a:r>
          </a:p>
          <a:p>
            <a:r>
              <a:rPr lang="en-GB" sz="1400" dirty="0" smtClean="0"/>
              <a:t>What happens during meiosis?</a:t>
            </a:r>
          </a:p>
          <a:p>
            <a:r>
              <a:rPr lang="en-GB" sz="1400" dirty="0" smtClean="0"/>
              <a:t>How does meiosis create genetic variation?</a:t>
            </a:r>
            <a:endParaRPr lang="en-GB" sz="1400" dirty="0"/>
          </a:p>
        </p:txBody>
      </p:sp>
      <p:sp>
        <p:nvSpPr>
          <p:cNvPr id="8" name="TextBox 7"/>
          <p:cNvSpPr txBox="1"/>
          <p:nvPr/>
        </p:nvSpPr>
        <p:spPr>
          <a:xfrm>
            <a:off x="5364088" y="661510"/>
            <a:ext cx="3600400" cy="961079"/>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Key words:</a:t>
            </a:r>
            <a:endParaRPr lang="en-GB" sz="1400" dirty="0" smtClean="0"/>
          </a:p>
          <a:p>
            <a:r>
              <a:rPr lang="en-GB" sz="1400" dirty="0" smtClean="0"/>
              <a:t>mitosis; meiosis; gametes; diploid; haploid; crossing over; gene; locus; allele; interdependent segregation; recombination; </a:t>
            </a:r>
            <a:endParaRPr lang="en-GB" sz="1600" dirty="0"/>
          </a:p>
        </p:txBody>
      </p:sp>
      <p:pic>
        <p:nvPicPr>
          <p:cNvPr id="5122" name="Picture 2"/>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val="0"/>
              </a:ext>
            </a:extLst>
          </a:blip>
          <a:srcRect/>
          <a:stretch>
            <a:fillRect/>
          </a:stretch>
        </p:blipFill>
        <p:spPr bwMode="auto">
          <a:xfrm>
            <a:off x="371881" y="2282003"/>
            <a:ext cx="3522786" cy="298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4292352" y="1916832"/>
            <a:ext cx="4672136" cy="2304256"/>
          </a:xfrm>
          <a:prstGeom prst="rect">
            <a:avLst/>
          </a:prstGeom>
          <a:noFill/>
        </p:spPr>
        <p:style>
          <a:lnRef idx="2">
            <a:schemeClr val="dk1"/>
          </a:lnRef>
          <a:fillRef idx="1">
            <a:schemeClr val="lt1"/>
          </a:fillRef>
          <a:effectRef idx="0">
            <a:schemeClr val="dk1"/>
          </a:effectRef>
          <a:fontRef idx="minor">
            <a:schemeClr val="dk1"/>
          </a:fontRef>
        </p:style>
        <p:txBody>
          <a:bodyPr wrap="square" rtlCol="0">
            <a:noAutofit/>
          </a:bodyPr>
          <a:lstStyle/>
          <a:p>
            <a:r>
              <a:rPr lang="en-GB" sz="1200" dirty="0" smtClean="0"/>
              <a:t>Define the term diploid:</a:t>
            </a:r>
          </a:p>
          <a:p>
            <a:endParaRPr lang="en-GB" sz="1200" dirty="0"/>
          </a:p>
          <a:p>
            <a:endParaRPr lang="en-GB" sz="1200" dirty="0" smtClean="0"/>
          </a:p>
          <a:p>
            <a:r>
              <a:rPr lang="en-GB" sz="1200" dirty="0" smtClean="0"/>
              <a:t>Define the term haploid:</a:t>
            </a:r>
          </a:p>
          <a:p>
            <a:endParaRPr lang="en-GB" sz="1200" dirty="0"/>
          </a:p>
          <a:p>
            <a:endParaRPr lang="en-GB" sz="1200" dirty="0" smtClean="0"/>
          </a:p>
          <a:p>
            <a:r>
              <a:rPr lang="en-GB" sz="1200" dirty="0" smtClean="0"/>
              <a:t>Describe meiosis I and meiosis II using the terms diploid &amp; haploid:</a:t>
            </a:r>
          </a:p>
          <a:p>
            <a:endParaRPr lang="en-GB" sz="1200" dirty="0"/>
          </a:p>
          <a:p>
            <a:endParaRPr lang="en-GB" sz="1200" dirty="0" smtClean="0"/>
          </a:p>
          <a:p>
            <a:r>
              <a:rPr lang="en-GB" sz="1200" dirty="0" smtClean="0"/>
              <a:t>Meiosis is often described as a reduction division, why do you think this is?</a:t>
            </a:r>
            <a:endParaRPr lang="en-GB" sz="1200" dirty="0"/>
          </a:p>
        </p:txBody>
      </p:sp>
      <p:sp>
        <p:nvSpPr>
          <p:cNvPr id="10" name="TextBox 9"/>
          <p:cNvSpPr txBox="1"/>
          <p:nvPr/>
        </p:nvSpPr>
        <p:spPr>
          <a:xfrm>
            <a:off x="4292352" y="4437112"/>
            <a:ext cx="4672136" cy="2088232"/>
          </a:xfrm>
          <a:prstGeom prst="rect">
            <a:avLst/>
          </a:prstGeom>
          <a:noFill/>
        </p:spPr>
        <p:style>
          <a:lnRef idx="2">
            <a:schemeClr val="dk1"/>
          </a:lnRef>
          <a:fillRef idx="1">
            <a:schemeClr val="lt1"/>
          </a:fillRef>
          <a:effectRef idx="0">
            <a:schemeClr val="dk1"/>
          </a:effectRef>
          <a:fontRef idx="minor">
            <a:schemeClr val="dk1"/>
          </a:fontRef>
        </p:style>
        <p:txBody>
          <a:bodyPr wrap="square" rtlCol="0">
            <a:noAutofit/>
          </a:bodyPr>
          <a:lstStyle/>
          <a:p>
            <a:r>
              <a:rPr lang="en-GB" sz="1200" dirty="0" smtClean="0"/>
              <a:t>Meiosis produces nuclei that are genetically different from the parent cell’s nucleus:</a:t>
            </a:r>
          </a:p>
          <a:p>
            <a:r>
              <a:rPr lang="en-GB" sz="1200" dirty="0" smtClean="0"/>
              <a:t>Describe 3 ways in which this genetic variation is produced (if appropriate state which stage of meiosis this occurs);</a:t>
            </a:r>
          </a:p>
          <a:p>
            <a:endParaRPr lang="en-GB" sz="1200" dirty="0" smtClean="0"/>
          </a:p>
          <a:p>
            <a:r>
              <a:rPr lang="en-GB" sz="1200" dirty="0" smtClean="0"/>
              <a:t>1.</a:t>
            </a:r>
          </a:p>
          <a:p>
            <a:endParaRPr lang="en-GB" sz="1200" dirty="0"/>
          </a:p>
          <a:p>
            <a:r>
              <a:rPr lang="en-GB" sz="1200" dirty="0" smtClean="0"/>
              <a:t>2.</a:t>
            </a:r>
          </a:p>
          <a:p>
            <a:endParaRPr lang="en-GB" sz="1200" dirty="0"/>
          </a:p>
          <a:p>
            <a:r>
              <a:rPr lang="en-GB" sz="1200" dirty="0" smtClean="0"/>
              <a:t>3.</a:t>
            </a:r>
          </a:p>
          <a:p>
            <a:endParaRPr lang="en-GB" sz="1600" dirty="0"/>
          </a:p>
        </p:txBody>
      </p:sp>
      <p:sp>
        <p:nvSpPr>
          <p:cNvPr id="11" name="TextBox 10"/>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2: Section 6: Cell division, diversity and cellular organisation</a:t>
            </a:r>
            <a:endParaRPr lang="en-GB" b="1" dirty="0">
              <a:latin typeface="Arial" pitchFamily="34" charset="0"/>
              <a:cs typeface="Arial" pitchFamily="34" charset="0"/>
            </a:endParaRPr>
          </a:p>
        </p:txBody>
      </p:sp>
    </p:spTree>
    <p:extLst>
      <p:ext uri="{BB962C8B-B14F-4D97-AF65-F5344CB8AC3E}">
        <p14:creationId xmlns:p14="http://schemas.microsoft.com/office/powerpoint/2010/main" val="3290646430"/>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2: Section 6: Cell division, diversity and cellular organisation</a:t>
            </a:r>
            <a:endParaRPr lang="en-GB" b="1" dirty="0">
              <a:latin typeface="Arial" pitchFamily="34" charset="0"/>
              <a:cs typeface="Arial" pitchFamily="34" charset="0"/>
            </a:endParaRPr>
          </a:p>
        </p:txBody>
      </p:sp>
      <p:sp>
        <p:nvSpPr>
          <p:cNvPr id="3" name="TextBox 2"/>
          <p:cNvSpPr txBox="1"/>
          <p:nvPr/>
        </p:nvSpPr>
        <p:spPr>
          <a:xfrm>
            <a:off x="202547" y="685381"/>
            <a:ext cx="4968552" cy="83099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600" dirty="0" smtClean="0"/>
              <a:t>2.1.6 Cell Division :</a:t>
            </a:r>
          </a:p>
          <a:p>
            <a:r>
              <a:rPr lang="en-GB" sz="1600" dirty="0" smtClean="0"/>
              <a:t>Be able to name and describe what happens in each stage of meiosis.</a:t>
            </a:r>
          </a:p>
        </p:txBody>
      </p:sp>
      <p:sp>
        <p:nvSpPr>
          <p:cNvPr id="4" name="TextBox 3"/>
          <p:cNvSpPr txBox="1"/>
          <p:nvPr/>
        </p:nvSpPr>
        <p:spPr>
          <a:xfrm>
            <a:off x="5364088" y="661511"/>
            <a:ext cx="3600400" cy="854868"/>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Key words:</a:t>
            </a:r>
          </a:p>
          <a:p>
            <a:r>
              <a:rPr lang="en-GB" sz="1200" dirty="0" smtClean="0"/>
              <a:t>Prophase I / II; metaphase I / II; anaphase I / II; telophase I / II; sister chromatids; chromosomes; spindle fibres; poles; metaphase plate; </a:t>
            </a:r>
          </a:p>
        </p:txBody>
      </p:sp>
      <p:sp>
        <p:nvSpPr>
          <p:cNvPr id="5" name="TextBox 4"/>
          <p:cNvSpPr txBox="1"/>
          <p:nvPr/>
        </p:nvSpPr>
        <p:spPr>
          <a:xfrm>
            <a:off x="202547" y="1622589"/>
            <a:ext cx="8761941" cy="4893646"/>
          </a:xfrm>
          <a:prstGeom prst="rect">
            <a:avLst/>
          </a:prstGeom>
          <a:noFill/>
          <a:ln w="29210">
            <a:solidFill>
              <a:schemeClr val="tx1"/>
            </a:solidFill>
          </a:ln>
        </p:spPr>
        <p:txBody>
          <a:bodyPr wrap="square" rtlCol="0">
            <a:spAutoFit/>
          </a:bodyPr>
          <a:lstStyle/>
          <a:p>
            <a:r>
              <a:rPr lang="en-US" sz="1200" dirty="0" smtClean="0"/>
              <a:t>Label each of the stages / Describe what is happening at each stage / Place an n or a 2n next to each diagram to show whether it is haploid or diploid.</a:t>
            </a:r>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p:txBody>
      </p:sp>
      <p:pic>
        <p:nvPicPr>
          <p:cNvPr id="6" name="Picture 5" descr="Screen Shot 2016-04-20 at 11.32.17.png"/>
          <p:cNvPicPr>
            <a:picLocks noChangeAspect="1"/>
          </p:cNvPicPr>
          <p:nvPr/>
        </p:nvPicPr>
        <p:blipFill>
          <a:blip r:embed="rId2">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val="0"/>
              </a:ext>
            </a:extLst>
          </a:blip>
          <a:stretch>
            <a:fillRect/>
          </a:stretch>
        </p:blipFill>
        <p:spPr>
          <a:xfrm>
            <a:off x="1492250" y="2098839"/>
            <a:ext cx="1974229" cy="3769997"/>
          </a:xfrm>
          <a:prstGeom prst="rect">
            <a:avLst/>
          </a:prstGeom>
        </p:spPr>
      </p:pic>
      <p:pic>
        <p:nvPicPr>
          <p:cNvPr id="7" name="Picture 6" descr="Screen Shot 2016-04-20 at 11.32.35.png"/>
          <p:cNvPicPr>
            <a:picLocks noChangeAspect="1"/>
          </p:cNvPicPr>
          <p:nvPr/>
        </p:nvPicPr>
        <p:blipFill>
          <a:blip r:embed="rId4">
            <a:extLst>
              <a:ext uri="{BEBA8EAE-BF5A-486C-A8C5-ECC9F3942E4B}">
                <a14:imgProps xmlns:a14="http://schemas.microsoft.com/office/drawing/2010/main">
                  <a14:imgLayer r:embed="rId5">
                    <a14:imgEffect>
                      <a14:sharpenSoften amount="100000"/>
                    </a14:imgEffect>
                  </a14:imgLayer>
                </a14:imgProps>
              </a:ext>
              <a:ext uri="{28A0092B-C50C-407E-A947-70E740481C1C}">
                <a14:useLocalDpi xmlns:a14="http://schemas.microsoft.com/office/drawing/2010/main" val="0"/>
              </a:ext>
            </a:extLst>
          </a:blip>
          <a:stretch>
            <a:fillRect/>
          </a:stretch>
        </p:blipFill>
        <p:spPr>
          <a:xfrm>
            <a:off x="4984628" y="1971638"/>
            <a:ext cx="2730622" cy="848444"/>
          </a:xfrm>
          <a:prstGeom prst="rect">
            <a:avLst/>
          </a:prstGeom>
        </p:spPr>
      </p:pic>
      <p:pic>
        <p:nvPicPr>
          <p:cNvPr id="8" name="Picture 7" descr="Screen Shot 2016-04-20 at 11.32.54.png"/>
          <p:cNvPicPr>
            <a:picLocks noChangeAspect="1"/>
          </p:cNvPicPr>
          <p:nvPr/>
        </p:nvPicPr>
        <p:blipFill>
          <a:blip r:embed="rId6">
            <a:extLst>
              <a:ext uri="{BEBA8EAE-BF5A-486C-A8C5-ECC9F3942E4B}">
                <a14:imgProps xmlns:a14="http://schemas.microsoft.com/office/drawing/2010/main">
                  <a14:imgLayer r:embed="rId7">
                    <a14:imgEffect>
                      <a14:sharpenSoften amount="100000"/>
                    </a14:imgEffect>
                  </a14:imgLayer>
                </a14:imgProps>
              </a:ext>
              <a:ext uri="{28A0092B-C50C-407E-A947-70E740481C1C}">
                <a14:useLocalDpi xmlns:a14="http://schemas.microsoft.com/office/drawing/2010/main" val="0"/>
              </a:ext>
            </a:extLst>
          </a:blip>
          <a:stretch>
            <a:fillRect/>
          </a:stretch>
        </p:blipFill>
        <p:spPr>
          <a:xfrm>
            <a:off x="4984629" y="3110190"/>
            <a:ext cx="1714622" cy="1571736"/>
          </a:xfrm>
          <a:prstGeom prst="rect">
            <a:avLst/>
          </a:prstGeom>
        </p:spPr>
      </p:pic>
      <p:pic>
        <p:nvPicPr>
          <p:cNvPr id="9" name="Picture 8" descr="Screen Shot 2016-04-20 at 11.33.11.png"/>
          <p:cNvPicPr>
            <a:picLocks noChangeAspect="1"/>
          </p:cNvPicPr>
          <p:nvPr/>
        </p:nvPicPr>
        <p:blipFill>
          <a:blip r:embed="rId8">
            <a:extLst>
              <a:ext uri="{BEBA8EAE-BF5A-486C-A8C5-ECC9F3942E4B}">
                <a14:imgProps xmlns:a14="http://schemas.microsoft.com/office/drawing/2010/main">
                  <a14:imgLayer r:embed="rId9">
                    <a14:imgEffect>
                      <a14:sharpenSoften amount="100000"/>
                    </a14:imgEffect>
                  </a14:imgLayer>
                </a14:imgProps>
              </a:ext>
              <a:ext uri="{28A0092B-C50C-407E-A947-70E740481C1C}">
                <a14:useLocalDpi xmlns:a14="http://schemas.microsoft.com/office/drawing/2010/main" val="0"/>
              </a:ext>
            </a:extLst>
          </a:blip>
          <a:stretch>
            <a:fillRect/>
          </a:stretch>
        </p:blipFill>
        <p:spPr>
          <a:xfrm>
            <a:off x="4984629" y="4856551"/>
            <a:ext cx="2544151" cy="1012285"/>
          </a:xfrm>
          <a:prstGeom prst="rect">
            <a:avLst/>
          </a:prstGeom>
        </p:spPr>
      </p:pic>
    </p:spTree>
    <p:extLst>
      <p:ext uri="{BB962C8B-B14F-4D97-AF65-F5344CB8AC3E}">
        <p14:creationId xmlns:p14="http://schemas.microsoft.com/office/powerpoint/2010/main" val="37410812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2: Section 1: Cell Structure</a:t>
            </a:r>
            <a:endParaRPr lang="en-GB" b="1" dirty="0">
              <a:latin typeface="Arial" pitchFamily="34" charset="0"/>
              <a:cs typeface="Arial" pitchFamily="34" charset="0"/>
            </a:endParaRPr>
          </a:p>
        </p:txBody>
      </p:sp>
      <p:sp>
        <p:nvSpPr>
          <p:cNvPr id="7" name="TextBox 6"/>
          <p:cNvSpPr txBox="1"/>
          <p:nvPr/>
        </p:nvSpPr>
        <p:spPr>
          <a:xfrm>
            <a:off x="179512" y="682678"/>
            <a:ext cx="3348372" cy="98488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600" dirty="0" smtClean="0"/>
              <a:t>2.1.1 Cell Structure:</a:t>
            </a:r>
          </a:p>
          <a:p>
            <a:r>
              <a:rPr lang="en-GB" sz="1400" dirty="0" smtClean="0"/>
              <a:t>How can you measure cells and organelles with a microscope, stage micrometer and eye-piece graticule?</a:t>
            </a:r>
          </a:p>
        </p:txBody>
      </p:sp>
      <p:sp>
        <p:nvSpPr>
          <p:cNvPr id="2" name="TextBox 1"/>
          <p:cNvSpPr txBox="1"/>
          <p:nvPr/>
        </p:nvSpPr>
        <p:spPr>
          <a:xfrm>
            <a:off x="3725333" y="698606"/>
            <a:ext cx="5239155" cy="984885"/>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Key words:</a:t>
            </a:r>
          </a:p>
          <a:p>
            <a:r>
              <a:rPr lang="en-GB" sz="1400" dirty="0" smtClean="0"/>
              <a:t>Magnification; stage micrometer; eye-piece graticule; micrometer; nanometre; images size; actual size;</a:t>
            </a:r>
            <a:endParaRPr lang="en-GB" sz="1400" dirty="0"/>
          </a:p>
        </p:txBody>
      </p:sp>
      <p:sp>
        <p:nvSpPr>
          <p:cNvPr id="5" name="TextBox 4"/>
          <p:cNvSpPr txBox="1"/>
          <p:nvPr/>
        </p:nvSpPr>
        <p:spPr>
          <a:xfrm>
            <a:off x="179512" y="1828159"/>
            <a:ext cx="4536504" cy="4894374"/>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What are these diagrams</a:t>
            </a:r>
          </a:p>
          <a:p>
            <a:r>
              <a:rPr lang="en-GB" sz="1600" dirty="0" smtClean="0"/>
              <a:t> trying to illustrate?</a:t>
            </a:r>
          </a:p>
          <a:p>
            <a:endParaRPr lang="en-GB" sz="1600" dirty="0"/>
          </a:p>
          <a:p>
            <a:endParaRPr lang="en-GB" sz="1600" dirty="0" smtClean="0"/>
          </a:p>
          <a:p>
            <a:endParaRPr lang="en-GB" sz="1600" dirty="0"/>
          </a:p>
          <a:p>
            <a:r>
              <a:rPr lang="en-GB" sz="1600" dirty="0" smtClean="0"/>
              <a:t>How many </a:t>
            </a:r>
            <a:r>
              <a:rPr lang="en-GB" sz="1600" dirty="0" err="1" smtClean="0"/>
              <a:t>epu</a:t>
            </a:r>
            <a:r>
              <a:rPr lang="en-GB" sz="1600" dirty="0" smtClean="0"/>
              <a:t> (eye-piece units</a:t>
            </a:r>
          </a:p>
          <a:p>
            <a:r>
              <a:rPr lang="en-GB" sz="1600" dirty="0" smtClean="0"/>
              <a:t>)the cell measure in:</a:t>
            </a:r>
          </a:p>
          <a:p>
            <a:r>
              <a:rPr lang="en-GB" sz="1600" dirty="0" smtClean="0"/>
              <a:t>a.</a:t>
            </a:r>
          </a:p>
          <a:p>
            <a:r>
              <a:rPr lang="en-GB" sz="1600" dirty="0" smtClean="0"/>
              <a:t>b.</a:t>
            </a:r>
          </a:p>
          <a:p>
            <a:endParaRPr lang="en-GB" sz="1600" dirty="0"/>
          </a:p>
          <a:p>
            <a:r>
              <a:rPr lang="en-GB" sz="1600" dirty="0" smtClean="0"/>
              <a:t>Using your answer to part c on the right hand side.</a:t>
            </a:r>
          </a:p>
          <a:p>
            <a:r>
              <a:rPr lang="en-GB" sz="1600" dirty="0" smtClean="0"/>
              <a:t>How large would the cell be in diagram a?</a:t>
            </a:r>
          </a:p>
          <a:p>
            <a:r>
              <a:rPr lang="en-GB" sz="1600" dirty="0" smtClean="0"/>
              <a:t>				</a:t>
            </a:r>
          </a:p>
          <a:p>
            <a:r>
              <a:rPr lang="en-GB" sz="1600" dirty="0"/>
              <a:t>	</a:t>
            </a:r>
            <a:r>
              <a:rPr lang="en-GB" sz="1600" dirty="0" smtClean="0"/>
              <a:t>		Using the information in this 				diagram how large is one cell?</a:t>
            </a:r>
            <a:endParaRPr lang="en-GB" sz="1600" dirty="0"/>
          </a:p>
          <a:p>
            <a:endParaRPr lang="en-GB" sz="1600" dirty="0"/>
          </a:p>
        </p:txBody>
      </p:sp>
      <p:sp>
        <p:nvSpPr>
          <p:cNvPr id="3" name="TextBox 2"/>
          <p:cNvSpPr txBox="1"/>
          <p:nvPr/>
        </p:nvSpPr>
        <p:spPr>
          <a:xfrm>
            <a:off x="4845753" y="1828159"/>
            <a:ext cx="4019550" cy="4970574"/>
          </a:xfrm>
          <a:prstGeom prst="rect">
            <a:avLst/>
          </a:prstGeom>
          <a:noFill/>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Locate where two lines line up exactly and work out how many eye piece units equal how many stage micrometer units.</a:t>
            </a:r>
          </a:p>
          <a:p>
            <a:endParaRPr lang="en-GB" sz="1600" dirty="0"/>
          </a:p>
          <a:p>
            <a:endParaRPr lang="en-GB" sz="1600" dirty="0" smtClean="0"/>
          </a:p>
          <a:p>
            <a:endParaRPr lang="en-GB" sz="1600" dirty="0"/>
          </a:p>
          <a:p>
            <a:endParaRPr lang="en-GB" sz="1600" dirty="0" smtClean="0"/>
          </a:p>
          <a:p>
            <a:endParaRPr lang="en-GB" sz="1600" dirty="0"/>
          </a:p>
          <a:p>
            <a:endParaRPr lang="en-GB" sz="1600" dirty="0" smtClean="0"/>
          </a:p>
          <a:p>
            <a:endParaRPr lang="en-GB" sz="1600" dirty="0"/>
          </a:p>
          <a:p>
            <a:endParaRPr lang="en-GB" sz="1600" dirty="0" smtClean="0"/>
          </a:p>
          <a:p>
            <a:endParaRPr lang="en-GB" sz="1600" dirty="0" smtClean="0"/>
          </a:p>
          <a:p>
            <a:r>
              <a:rPr lang="en-GB" sz="1600" dirty="0" smtClean="0"/>
              <a:t>c. If there are 100 division on the stage micrometer and the stage micrometer is equal in length to 1mm, what does 1 division equal?</a:t>
            </a:r>
          </a:p>
          <a:p>
            <a:endParaRPr lang="en-GB" sz="1600" dirty="0" smtClean="0"/>
          </a:p>
          <a:p>
            <a:r>
              <a:rPr lang="en-GB" sz="1600" dirty="0" smtClean="0"/>
              <a:t>d. If </a:t>
            </a:r>
            <a:r>
              <a:rPr lang="en-GB" sz="1600" dirty="0"/>
              <a:t>there are 100 division on the stage micrometer and the stage micrometer is equal in length to </a:t>
            </a:r>
            <a:r>
              <a:rPr lang="en-GB" sz="1600" dirty="0" smtClean="0"/>
              <a:t>0.1mm</a:t>
            </a:r>
            <a:r>
              <a:rPr lang="en-GB" sz="1600" dirty="0"/>
              <a:t>, what does 1 division equal?</a:t>
            </a:r>
          </a:p>
          <a:p>
            <a:endParaRPr lang="en-GB" sz="1600" dirty="0"/>
          </a:p>
          <a:p>
            <a:endParaRPr lang="en-GB" sz="1600" dirty="0" smtClean="0"/>
          </a:p>
          <a:p>
            <a:endParaRPr lang="en-GB" sz="1600" dirty="0"/>
          </a:p>
        </p:txBody>
      </p:sp>
      <p:pic>
        <p:nvPicPr>
          <p:cNvPr id="14" name="Picture 4"/>
          <p:cNvPicPr>
            <a:picLocks noChangeAspect="1" noChangeArrowheads="1"/>
          </p:cNvPicPr>
          <p:nvPr/>
        </p:nvPicPr>
        <p:blipFill>
          <a:blip r:embed="rId2">
            <a:lum bright="-18000" contrast="30000"/>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val="0"/>
              </a:ext>
            </a:extLst>
          </a:blip>
          <a:srcRect/>
          <a:stretch>
            <a:fillRect/>
          </a:stretch>
        </p:blipFill>
        <p:spPr bwMode="auto">
          <a:xfrm>
            <a:off x="2884859" y="1988672"/>
            <a:ext cx="1286050" cy="2219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6" name="Picture 4" descr="measuring cells 2"/>
          <p:cNvPicPr>
            <a:picLocks noChangeAspect="1" noChangeArrowheads="1"/>
          </p:cNvPicPr>
          <p:nvPr/>
        </p:nvPicPr>
        <p:blipFill>
          <a:blip r:embed="rId4">
            <a:lum bright="-6000" contrast="24000"/>
            <a:extLst>
              <a:ext uri="{BEBA8EAE-BF5A-486C-A8C5-ECC9F3942E4B}">
                <a14:imgProps xmlns:a14="http://schemas.microsoft.com/office/drawing/2010/main">
                  <a14:imgLayer r:embed="rId5">
                    <a14:imgEffect>
                      <a14:sharpenSoften amount="100000"/>
                    </a14:imgEffect>
                  </a14:imgLayer>
                </a14:imgProps>
              </a:ext>
              <a:ext uri="{28A0092B-C50C-407E-A947-70E740481C1C}">
                <a14:useLocalDpi xmlns:a14="http://schemas.microsoft.com/office/drawing/2010/main" val="0"/>
              </a:ext>
            </a:extLst>
          </a:blip>
          <a:srcRect l="20277" t="10284" b="47473"/>
          <a:stretch>
            <a:fillRect/>
          </a:stretch>
        </p:blipFill>
        <p:spPr bwMode="auto">
          <a:xfrm>
            <a:off x="5321030" y="2623480"/>
            <a:ext cx="2637637" cy="202964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5" descr="measuring cells 1"/>
          <p:cNvPicPr>
            <a:picLocks noChangeArrowheads="1"/>
          </p:cNvPicPr>
          <p:nvPr/>
        </p:nvPicPr>
        <p:blipFill>
          <a:blip r:embed="rId6">
            <a:lum contrast="18000"/>
            <a:extLst>
              <a:ext uri="{28A0092B-C50C-407E-A947-70E740481C1C}">
                <a14:useLocalDpi xmlns:a14="http://schemas.microsoft.com/office/drawing/2010/main" val="0"/>
              </a:ext>
            </a:extLst>
          </a:blip>
          <a:srcRect l="31456" t="10999" r="4501" b="47218"/>
          <a:stretch>
            <a:fillRect/>
          </a:stretch>
        </p:blipFill>
        <p:spPr bwMode="auto">
          <a:xfrm>
            <a:off x="424126" y="4834466"/>
            <a:ext cx="1176074" cy="1701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3926522"/>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2: Section 6: Cell division, diversity and cellular organisation</a:t>
            </a:r>
            <a:endParaRPr lang="en-GB" b="1" dirty="0">
              <a:latin typeface="Arial" pitchFamily="34" charset="0"/>
              <a:cs typeface="Arial" pitchFamily="34" charset="0"/>
            </a:endParaRPr>
          </a:p>
        </p:txBody>
      </p:sp>
      <p:sp>
        <p:nvSpPr>
          <p:cNvPr id="5" name="TextBox 4"/>
          <p:cNvSpPr txBox="1"/>
          <p:nvPr/>
        </p:nvSpPr>
        <p:spPr>
          <a:xfrm>
            <a:off x="179512" y="669454"/>
            <a:ext cx="5040560" cy="70788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600" dirty="0" smtClean="0"/>
              <a:t>2.1.6 Cell diversity and organisation:</a:t>
            </a:r>
          </a:p>
          <a:p>
            <a:r>
              <a:rPr lang="en-GB" sz="1200" dirty="0" smtClean="0"/>
              <a:t>What are the advantages of cellular differentiation?</a:t>
            </a:r>
          </a:p>
          <a:p>
            <a:r>
              <a:rPr lang="en-GB" sz="1200" dirty="0" smtClean="0"/>
              <a:t>How are cells arranged into tissues, organs and organ systems?</a:t>
            </a:r>
          </a:p>
        </p:txBody>
      </p:sp>
      <p:sp>
        <p:nvSpPr>
          <p:cNvPr id="8" name="TextBox 7"/>
          <p:cNvSpPr txBox="1"/>
          <p:nvPr/>
        </p:nvSpPr>
        <p:spPr>
          <a:xfrm>
            <a:off x="5364088" y="669455"/>
            <a:ext cx="3600400" cy="707886"/>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Key words:</a:t>
            </a:r>
            <a:r>
              <a:rPr lang="en-GB" sz="1200" dirty="0" smtClean="0"/>
              <a:t> pluripotent; totipotent; </a:t>
            </a:r>
            <a:r>
              <a:rPr lang="en-GB" sz="1200" dirty="0" err="1" smtClean="0"/>
              <a:t>multipotent</a:t>
            </a:r>
            <a:r>
              <a:rPr lang="en-GB" sz="1200" dirty="0" smtClean="0"/>
              <a:t>; differentiation; specialised; adaptation. Tissue; organ; </a:t>
            </a:r>
            <a:r>
              <a:rPr lang="en-GB" sz="1200" smtClean="0"/>
              <a:t>organ system;</a:t>
            </a:r>
            <a:endParaRPr lang="en-GB" sz="1400" dirty="0" smtClean="0"/>
          </a:p>
        </p:txBody>
      </p:sp>
      <p:sp>
        <p:nvSpPr>
          <p:cNvPr id="2" name="TextBox 1"/>
          <p:cNvSpPr txBox="1"/>
          <p:nvPr/>
        </p:nvSpPr>
        <p:spPr>
          <a:xfrm>
            <a:off x="179512" y="1524000"/>
            <a:ext cx="4392488" cy="2111375"/>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200" dirty="0" smtClean="0"/>
              <a:t>What are stem cells and where can they be found in animals and plants?</a:t>
            </a:r>
          </a:p>
          <a:p>
            <a:endParaRPr lang="en-GB" sz="1200" dirty="0"/>
          </a:p>
          <a:p>
            <a:endParaRPr lang="en-GB" sz="1200" dirty="0" smtClean="0"/>
          </a:p>
          <a:p>
            <a:r>
              <a:rPr lang="en-GB" sz="1200" dirty="0" smtClean="0"/>
              <a:t>What is the meaning of the terms used to describe stem cells:</a:t>
            </a:r>
          </a:p>
          <a:p>
            <a:r>
              <a:rPr lang="en-GB" sz="1200" dirty="0" smtClean="0"/>
              <a:t>Totipotent:</a:t>
            </a:r>
          </a:p>
          <a:p>
            <a:endParaRPr lang="en-GB" sz="1200" dirty="0"/>
          </a:p>
          <a:p>
            <a:r>
              <a:rPr lang="en-GB" sz="1200" dirty="0" smtClean="0"/>
              <a:t>Pluripotent:</a:t>
            </a:r>
          </a:p>
          <a:p>
            <a:endParaRPr lang="en-GB" sz="1200" dirty="0"/>
          </a:p>
          <a:p>
            <a:r>
              <a:rPr lang="en-GB" sz="1200" dirty="0" err="1" smtClean="0"/>
              <a:t>Multipotent</a:t>
            </a:r>
            <a:r>
              <a:rPr lang="en-GB" sz="1200" dirty="0" smtClean="0"/>
              <a:t>:</a:t>
            </a:r>
          </a:p>
          <a:p>
            <a:endParaRPr lang="en-GB" sz="1200" dirty="0"/>
          </a:p>
          <a:p>
            <a:endParaRPr lang="en-GB" sz="1200" dirty="0" smtClean="0"/>
          </a:p>
        </p:txBody>
      </p:sp>
      <p:sp>
        <p:nvSpPr>
          <p:cNvPr id="6" name="TextBox 5"/>
          <p:cNvSpPr txBox="1"/>
          <p:nvPr/>
        </p:nvSpPr>
        <p:spPr>
          <a:xfrm>
            <a:off x="179512" y="3794125"/>
            <a:ext cx="4392488" cy="2803227"/>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200" dirty="0" smtClean="0"/>
              <a:t>Define and give 2 examples of each of the following:</a:t>
            </a:r>
          </a:p>
          <a:p>
            <a:endParaRPr lang="en-GB" sz="1200" dirty="0"/>
          </a:p>
          <a:p>
            <a:r>
              <a:rPr lang="en-GB" sz="1200" dirty="0" smtClean="0"/>
              <a:t>Specialised cells:</a:t>
            </a:r>
          </a:p>
          <a:p>
            <a:endParaRPr lang="en-GB" sz="1200" dirty="0"/>
          </a:p>
          <a:p>
            <a:endParaRPr lang="en-GB" sz="1200" dirty="0" smtClean="0"/>
          </a:p>
          <a:p>
            <a:r>
              <a:rPr lang="en-GB" sz="1200" dirty="0" smtClean="0"/>
              <a:t>Tissue:</a:t>
            </a:r>
          </a:p>
          <a:p>
            <a:endParaRPr lang="en-GB" sz="1200" dirty="0"/>
          </a:p>
          <a:p>
            <a:endParaRPr lang="en-GB" sz="1200" dirty="0" smtClean="0"/>
          </a:p>
          <a:p>
            <a:r>
              <a:rPr lang="en-GB" sz="1200" dirty="0" smtClean="0"/>
              <a:t>Organ:</a:t>
            </a:r>
          </a:p>
          <a:p>
            <a:endParaRPr lang="en-GB" sz="1200" dirty="0"/>
          </a:p>
          <a:p>
            <a:endParaRPr lang="en-GB" sz="1200" dirty="0" smtClean="0"/>
          </a:p>
          <a:p>
            <a:r>
              <a:rPr lang="en-GB" sz="1200" dirty="0" smtClean="0"/>
              <a:t>Organ system:</a:t>
            </a:r>
            <a:endParaRPr lang="en-GB" sz="1200" dirty="0"/>
          </a:p>
        </p:txBody>
      </p:sp>
      <p:graphicFrame>
        <p:nvGraphicFramePr>
          <p:cNvPr id="3" name="Table 2"/>
          <p:cNvGraphicFramePr>
            <a:graphicFrameLocks noGrp="1"/>
          </p:cNvGraphicFramePr>
          <p:nvPr>
            <p:extLst>
              <p:ext uri="{D42A27DB-BD31-4B8C-83A1-F6EECF244321}">
                <p14:modId xmlns:p14="http://schemas.microsoft.com/office/powerpoint/2010/main" val="1083870513"/>
              </p:ext>
            </p:extLst>
          </p:nvPr>
        </p:nvGraphicFramePr>
        <p:xfrm>
          <a:off x="4699001" y="1525507"/>
          <a:ext cx="4265487" cy="4480560"/>
        </p:xfrm>
        <a:graphic>
          <a:graphicData uri="http://schemas.openxmlformats.org/drawingml/2006/table">
            <a:tbl>
              <a:tblPr firstRow="1" bandRow="1">
                <a:tableStyleId>{5C22544A-7EE6-4342-B048-85BDC9FD1C3A}</a:tableStyleId>
              </a:tblPr>
              <a:tblGrid>
                <a:gridCol w="1421829"/>
                <a:gridCol w="948837"/>
                <a:gridCol w="1894821"/>
              </a:tblGrid>
              <a:tr h="370840">
                <a:tc>
                  <a:txBody>
                    <a:bodyPr/>
                    <a:lstStyle/>
                    <a:p>
                      <a:r>
                        <a:rPr lang="en-US" sz="1200" dirty="0" smtClean="0">
                          <a:solidFill>
                            <a:schemeClr val="tx1"/>
                          </a:solidFill>
                        </a:rPr>
                        <a:t>Cell</a:t>
                      </a:r>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r>
                        <a:rPr lang="en-US" sz="1200" dirty="0" smtClean="0">
                          <a:solidFill>
                            <a:schemeClr val="tx1"/>
                          </a:solidFill>
                        </a:rPr>
                        <a:t>Name</a:t>
                      </a:r>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r>
                        <a:rPr lang="en-US" sz="1200" dirty="0" smtClean="0">
                          <a:solidFill>
                            <a:schemeClr val="tx1"/>
                          </a:solidFill>
                        </a:rPr>
                        <a:t>Features /</a:t>
                      </a:r>
                      <a:r>
                        <a:rPr lang="en-US" sz="1200" baseline="0" dirty="0" smtClean="0">
                          <a:solidFill>
                            <a:schemeClr val="tx1"/>
                          </a:solidFill>
                        </a:rPr>
                        <a:t> Where it can be found</a:t>
                      </a:r>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endParaRPr lang="en-US" sz="1200" dirty="0" smtClean="0">
                        <a:solidFill>
                          <a:schemeClr val="tx1"/>
                        </a:solidFill>
                      </a:endParaRPr>
                    </a:p>
                    <a:p>
                      <a:endParaRPr lang="en-US" sz="1200" dirty="0" smtClean="0">
                        <a:solidFill>
                          <a:schemeClr val="tx1"/>
                        </a:solidFill>
                      </a:endParaRPr>
                    </a:p>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smtClean="0">
                        <a:solidFill>
                          <a:schemeClr val="tx1"/>
                        </a:solidFill>
                      </a:endParaRPr>
                    </a:p>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endParaRPr lang="en-US" sz="1200" dirty="0" smtClean="0">
                        <a:solidFill>
                          <a:schemeClr val="tx1"/>
                        </a:solidFill>
                      </a:endParaRPr>
                    </a:p>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endParaRPr lang="en-US" sz="1200" dirty="0" smtClean="0">
                        <a:solidFill>
                          <a:schemeClr val="tx1"/>
                        </a:solidFill>
                      </a:endParaRPr>
                    </a:p>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endParaRPr lang="en-US" sz="1200" dirty="0" smtClean="0">
                        <a:solidFill>
                          <a:schemeClr val="tx1"/>
                        </a:solidFill>
                      </a:endParaRPr>
                    </a:p>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endParaRPr lang="en-US" sz="1200" dirty="0" smtClean="0">
                        <a:solidFill>
                          <a:schemeClr val="tx1"/>
                        </a:solidFill>
                      </a:endParaRPr>
                    </a:p>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endParaRPr lang="en-US" sz="1200" dirty="0" smtClean="0">
                        <a:solidFill>
                          <a:schemeClr val="tx1"/>
                        </a:solidFill>
                      </a:endParaRPr>
                    </a:p>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endParaRPr lang="en-US" sz="1200" dirty="0" smtClean="0">
                        <a:solidFill>
                          <a:schemeClr val="tx1"/>
                        </a:solidFill>
                      </a:endParaRPr>
                    </a:p>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endParaRPr lang="en-US" sz="1200" dirty="0" smtClean="0">
                        <a:solidFill>
                          <a:schemeClr val="tx1"/>
                        </a:solidFill>
                      </a:endParaRPr>
                    </a:p>
                    <a:p>
                      <a:endParaRPr lang="en-US" sz="1200" dirty="0" smtClean="0">
                        <a:solidFill>
                          <a:schemeClr val="tx1"/>
                        </a:solidFill>
                      </a:endParaRPr>
                    </a:p>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sz="12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bl>
          </a:graphicData>
        </a:graphic>
      </p:graphicFrame>
      <p:pic>
        <p:nvPicPr>
          <p:cNvPr id="10" name="Picture 9" descr="Screen Shot 2016-04-20 at 12.48.30.png"/>
          <p:cNvPicPr>
            <a:picLocks noChangeAspect="1"/>
          </p:cNvPicPr>
          <p:nvPr/>
        </p:nvPicPr>
        <p:blipFill>
          <a:blip r:embed="rId2">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val="0"/>
              </a:ext>
            </a:extLst>
          </a:blip>
          <a:stretch>
            <a:fillRect/>
          </a:stretch>
        </p:blipFill>
        <p:spPr>
          <a:xfrm>
            <a:off x="4758307" y="2038377"/>
            <a:ext cx="1210694" cy="420790"/>
          </a:xfrm>
          <a:prstGeom prst="rect">
            <a:avLst/>
          </a:prstGeom>
        </p:spPr>
      </p:pic>
      <p:pic>
        <p:nvPicPr>
          <p:cNvPr id="11" name="Picture 10" descr="Screen Shot 2016-04-20 at 12.49.52.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20072" y="2626702"/>
            <a:ext cx="353347" cy="335070"/>
          </a:xfrm>
          <a:prstGeom prst="rect">
            <a:avLst/>
          </a:prstGeom>
        </p:spPr>
      </p:pic>
      <p:pic>
        <p:nvPicPr>
          <p:cNvPr id="12" name="Picture 11" descr="Screen Shot 2016-04-20 at 12.55.03.png"/>
          <p:cNvPicPr>
            <a:picLocks noChangeAspect="1"/>
          </p:cNvPicPr>
          <p:nvPr/>
        </p:nvPicPr>
        <p:blipFill>
          <a:blip r:embed="rId5">
            <a:extLst>
              <a:ext uri="{BEBA8EAE-BF5A-486C-A8C5-ECC9F3942E4B}">
                <a14:imgProps xmlns:a14="http://schemas.microsoft.com/office/drawing/2010/main">
                  <a14:imgLayer r:embed="rId6">
                    <a14:imgEffect>
                      <a14:sharpenSoften amount="100000"/>
                    </a14:imgEffect>
                  </a14:imgLayer>
                </a14:imgProps>
              </a:ext>
              <a:ext uri="{28A0092B-C50C-407E-A947-70E740481C1C}">
                <a14:useLocalDpi xmlns:a14="http://schemas.microsoft.com/office/drawing/2010/main" val="0"/>
              </a:ext>
            </a:extLst>
          </a:blip>
          <a:stretch>
            <a:fillRect/>
          </a:stretch>
        </p:blipFill>
        <p:spPr>
          <a:xfrm>
            <a:off x="4758307" y="3154211"/>
            <a:ext cx="1320798" cy="294876"/>
          </a:xfrm>
          <a:prstGeom prst="rect">
            <a:avLst/>
          </a:prstGeom>
        </p:spPr>
      </p:pic>
      <p:pic>
        <p:nvPicPr>
          <p:cNvPr id="13" name="Picture 12" descr="Screen Shot 2016-04-20 at 12.56.57.png"/>
          <p:cNvPicPr>
            <a:picLocks noChangeAspect="1"/>
          </p:cNvPicPr>
          <p:nvPr/>
        </p:nvPicPr>
        <p:blipFill>
          <a:blip r:embed="rId7">
            <a:extLst>
              <a:ext uri="{BEBA8EAE-BF5A-486C-A8C5-ECC9F3942E4B}">
                <a14:imgProps xmlns:a14="http://schemas.microsoft.com/office/drawing/2010/main">
                  <a14:imgLayer r:embed="rId8">
                    <a14:imgEffect>
                      <a14:sharpenSoften amount="100000"/>
                    </a14:imgEffect>
                  </a14:imgLayer>
                </a14:imgProps>
              </a:ext>
              <a:ext uri="{28A0092B-C50C-407E-A947-70E740481C1C}">
                <a14:useLocalDpi xmlns:a14="http://schemas.microsoft.com/office/drawing/2010/main" val="0"/>
              </a:ext>
            </a:extLst>
          </a:blip>
          <a:stretch>
            <a:fillRect/>
          </a:stretch>
        </p:blipFill>
        <p:spPr>
          <a:xfrm rot="5400000">
            <a:off x="5255629" y="3289263"/>
            <a:ext cx="350194" cy="1009725"/>
          </a:xfrm>
          <a:prstGeom prst="rect">
            <a:avLst/>
          </a:prstGeom>
        </p:spPr>
      </p:pic>
      <p:pic>
        <p:nvPicPr>
          <p:cNvPr id="14" name="Picture 13" descr="Screen Shot 2016-04-20 at 12.57.58.png"/>
          <p:cNvPicPr>
            <a:picLocks noChangeAspect="1"/>
          </p:cNvPicPr>
          <p:nvPr/>
        </p:nvPicPr>
        <p:blipFill>
          <a:blip r:embed="rId9">
            <a:extLst>
              <a:ext uri="{BEBA8EAE-BF5A-486C-A8C5-ECC9F3942E4B}">
                <a14:imgProps xmlns:a14="http://schemas.microsoft.com/office/drawing/2010/main">
                  <a14:imgLayer r:embed="rId10">
                    <a14:imgEffect>
                      <a14:sharpenSoften amount="100000"/>
                    </a14:imgEffect>
                  </a14:imgLayer>
                </a14:imgProps>
              </a:ext>
              <a:ext uri="{28A0092B-C50C-407E-A947-70E740481C1C}">
                <a14:useLocalDpi xmlns:a14="http://schemas.microsoft.com/office/drawing/2010/main" val="0"/>
              </a:ext>
            </a:extLst>
          </a:blip>
          <a:stretch>
            <a:fillRect/>
          </a:stretch>
        </p:blipFill>
        <p:spPr>
          <a:xfrm>
            <a:off x="4925863" y="4134260"/>
            <a:ext cx="890606" cy="307827"/>
          </a:xfrm>
          <a:prstGeom prst="rect">
            <a:avLst/>
          </a:prstGeom>
        </p:spPr>
      </p:pic>
      <p:pic>
        <p:nvPicPr>
          <p:cNvPr id="15" name="Picture 14" descr="Screen Shot 2016-04-20 at 12.59.09.png"/>
          <p:cNvPicPr>
            <a:picLocks noChangeAspect="1"/>
          </p:cNvPicPr>
          <p:nvPr/>
        </p:nvPicPr>
        <p:blipFill>
          <a:blip r:embed="rId11">
            <a:grayscl/>
            <a:extLst>
              <a:ext uri="{28A0092B-C50C-407E-A947-70E740481C1C}">
                <a14:useLocalDpi xmlns:a14="http://schemas.microsoft.com/office/drawing/2010/main" val="0"/>
              </a:ext>
            </a:extLst>
          </a:blip>
          <a:stretch>
            <a:fillRect/>
          </a:stretch>
        </p:blipFill>
        <p:spPr>
          <a:xfrm rot="5400000">
            <a:off x="5199675" y="4379970"/>
            <a:ext cx="413032" cy="617619"/>
          </a:xfrm>
          <a:prstGeom prst="rect">
            <a:avLst/>
          </a:prstGeom>
        </p:spPr>
      </p:pic>
      <p:pic>
        <p:nvPicPr>
          <p:cNvPr id="16" name="Picture 15" descr="Screen Shot 2016-04-20 at 13.00.22.png"/>
          <p:cNvPicPr>
            <a:picLocks noChangeAspect="1"/>
          </p:cNvPicPr>
          <p:nvPr/>
        </p:nvPicPr>
        <p:blipFill>
          <a:blip r:embed="rId12">
            <a:extLst>
              <a:ext uri="{BEBA8EAE-BF5A-486C-A8C5-ECC9F3942E4B}">
                <a14:imgProps xmlns:a14="http://schemas.microsoft.com/office/drawing/2010/main">
                  <a14:imgLayer r:embed="rId13">
                    <a14:imgEffect>
                      <a14:sharpenSoften amount="100000"/>
                    </a14:imgEffect>
                  </a14:imgLayer>
                </a14:imgProps>
              </a:ext>
              <a:ext uri="{28A0092B-C50C-407E-A947-70E740481C1C}">
                <a14:useLocalDpi xmlns:a14="http://schemas.microsoft.com/office/drawing/2010/main" val="0"/>
              </a:ext>
            </a:extLst>
          </a:blip>
          <a:stretch>
            <a:fillRect/>
          </a:stretch>
        </p:blipFill>
        <p:spPr>
          <a:xfrm>
            <a:off x="5097381" y="4977607"/>
            <a:ext cx="719088" cy="357098"/>
          </a:xfrm>
          <a:prstGeom prst="rect">
            <a:avLst/>
          </a:prstGeom>
        </p:spPr>
      </p:pic>
      <p:pic>
        <p:nvPicPr>
          <p:cNvPr id="17" name="Picture 16" descr="Screen Shot 2016-04-20 at 13.01.29.png"/>
          <p:cNvPicPr>
            <a:picLocks noChangeAspect="1"/>
          </p:cNvPicPr>
          <p:nvPr/>
        </p:nvPicPr>
        <p:blipFill>
          <a:blip r:embed="rId14">
            <a:grayscl/>
            <a:extLst>
              <a:ext uri="{28A0092B-C50C-407E-A947-70E740481C1C}">
                <a14:useLocalDpi xmlns:a14="http://schemas.microsoft.com/office/drawing/2010/main" val="0"/>
              </a:ext>
            </a:extLst>
          </a:blip>
          <a:stretch>
            <a:fillRect/>
          </a:stretch>
        </p:blipFill>
        <p:spPr>
          <a:xfrm>
            <a:off x="5180464" y="5485328"/>
            <a:ext cx="392955" cy="388637"/>
          </a:xfrm>
          <a:prstGeom prst="rect">
            <a:avLst/>
          </a:prstGeom>
        </p:spPr>
      </p:pic>
    </p:spTree>
    <p:extLst>
      <p:ext uri="{BB962C8B-B14F-4D97-AF65-F5344CB8AC3E}">
        <p14:creationId xmlns:p14="http://schemas.microsoft.com/office/powerpoint/2010/main" val="4025044610"/>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2: Section 6: Cell division, diversity and cellular organisation</a:t>
            </a:r>
            <a:endParaRPr lang="en-GB" b="1" dirty="0">
              <a:latin typeface="Arial" pitchFamily="34" charset="0"/>
              <a:cs typeface="Arial" pitchFamily="34" charset="0"/>
            </a:endParaRPr>
          </a:p>
        </p:txBody>
      </p:sp>
      <p:sp>
        <p:nvSpPr>
          <p:cNvPr id="3" name="TextBox 2"/>
          <p:cNvSpPr txBox="1"/>
          <p:nvPr/>
        </p:nvSpPr>
        <p:spPr>
          <a:xfrm>
            <a:off x="179512" y="669454"/>
            <a:ext cx="5040560" cy="70788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600" dirty="0" smtClean="0"/>
              <a:t>2.1.6 Cell diversity and organisation:</a:t>
            </a:r>
          </a:p>
          <a:p>
            <a:r>
              <a:rPr lang="en-GB" sz="1200" dirty="0" smtClean="0"/>
              <a:t>What are the advantages of cellular differentiation?</a:t>
            </a:r>
          </a:p>
          <a:p>
            <a:r>
              <a:rPr lang="en-GB" sz="1200" dirty="0" smtClean="0"/>
              <a:t>How are cells arranged into tissues, organs and organ systems?</a:t>
            </a:r>
          </a:p>
        </p:txBody>
      </p:sp>
      <p:sp>
        <p:nvSpPr>
          <p:cNvPr id="4" name="TextBox 3"/>
          <p:cNvSpPr txBox="1"/>
          <p:nvPr/>
        </p:nvSpPr>
        <p:spPr>
          <a:xfrm>
            <a:off x="5364088" y="669455"/>
            <a:ext cx="3600400" cy="707886"/>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Key words:</a:t>
            </a:r>
            <a:r>
              <a:rPr lang="en-GB" sz="1200" dirty="0" smtClean="0"/>
              <a:t> pluripotent; totipotent; </a:t>
            </a:r>
            <a:r>
              <a:rPr lang="en-GB" sz="1200" dirty="0" err="1" smtClean="0"/>
              <a:t>multipotent</a:t>
            </a:r>
            <a:r>
              <a:rPr lang="en-GB" sz="1200" dirty="0" smtClean="0"/>
              <a:t>; differentiation; specialised;  degenerative; neurological; meristem;</a:t>
            </a:r>
            <a:endParaRPr lang="en-GB" sz="1400" dirty="0" smtClean="0"/>
          </a:p>
        </p:txBody>
      </p:sp>
      <p:sp>
        <p:nvSpPr>
          <p:cNvPr id="5" name="TextBox 4"/>
          <p:cNvSpPr txBox="1"/>
          <p:nvPr/>
        </p:nvSpPr>
        <p:spPr>
          <a:xfrm>
            <a:off x="179512" y="1473200"/>
            <a:ext cx="5040560" cy="2862322"/>
          </a:xfrm>
          <a:prstGeom prst="rect">
            <a:avLst/>
          </a:prstGeom>
          <a:noFill/>
          <a:ln w="29210">
            <a:solidFill>
              <a:schemeClr val="tx1"/>
            </a:solidFill>
          </a:ln>
        </p:spPr>
        <p:txBody>
          <a:bodyPr wrap="square" rtlCol="0">
            <a:spAutoFit/>
          </a:bodyPr>
          <a:lstStyle/>
          <a:p>
            <a:endParaRPr lang="en-US" dirty="0" smtClean="0"/>
          </a:p>
          <a:p>
            <a:endParaRPr lang="en-US" dirty="0"/>
          </a:p>
          <a:p>
            <a:endParaRPr lang="en-US" dirty="0" smtClean="0"/>
          </a:p>
          <a:p>
            <a:endParaRPr lang="en-US" dirty="0"/>
          </a:p>
          <a:p>
            <a:endParaRPr lang="en-US" sz="1200" dirty="0" smtClean="0"/>
          </a:p>
          <a:p>
            <a:r>
              <a:rPr lang="en-US" sz="1200" dirty="0" smtClean="0"/>
              <a:t>The diagram above shows the production of erythrocytes.</a:t>
            </a:r>
          </a:p>
          <a:p>
            <a:r>
              <a:rPr lang="en-US" sz="1200" dirty="0" smtClean="0"/>
              <a:t>The stem cells that give rise to erythrocytes are </a:t>
            </a:r>
            <a:r>
              <a:rPr lang="en-US" sz="1200" dirty="0" err="1" smtClean="0"/>
              <a:t>multipotent</a:t>
            </a:r>
            <a:r>
              <a:rPr lang="en-US" sz="1200" dirty="0" smtClean="0"/>
              <a:t> – where are these found?</a:t>
            </a:r>
          </a:p>
          <a:p>
            <a:endParaRPr lang="en-US" sz="1200" dirty="0"/>
          </a:p>
          <a:p>
            <a:r>
              <a:rPr lang="en-US" sz="1200" dirty="0" smtClean="0"/>
              <a:t>What do you think is happening in the 4</a:t>
            </a:r>
            <a:r>
              <a:rPr lang="en-US" sz="1200" baseline="30000" dirty="0" smtClean="0"/>
              <a:t>th</a:t>
            </a:r>
            <a:r>
              <a:rPr lang="en-US" sz="1200" dirty="0" smtClean="0"/>
              <a:t> stage shown above?</a:t>
            </a:r>
          </a:p>
          <a:p>
            <a:endParaRPr lang="en-US" sz="1200" dirty="0"/>
          </a:p>
          <a:p>
            <a:endParaRPr lang="en-US" sz="1200" dirty="0" smtClean="0"/>
          </a:p>
          <a:p>
            <a:endParaRPr lang="en-US" sz="1200" dirty="0"/>
          </a:p>
        </p:txBody>
      </p:sp>
      <p:pic>
        <p:nvPicPr>
          <p:cNvPr id="6" name="Picture 5" descr="Screen Shot 2016-04-20 at 14.21.16.png"/>
          <p:cNvPicPr>
            <a:picLocks noChangeAspect="1"/>
          </p:cNvPicPr>
          <p:nvPr/>
        </p:nvPicPr>
        <p:blipFill>
          <a:blip r:embed="rId2">
            <a:grayscl/>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val="0"/>
              </a:ext>
            </a:extLst>
          </a:blip>
          <a:stretch>
            <a:fillRect/>
          </a:stretch>
        </p:blipFill>
        <p:spPr>
          <a:xfrm>
            <a:off x="304800" y="1574800"/>
            <a:ext cx="4622800" cy="948964"/>
          </a:xfrm>
          <a:prstGeom prst="rect">
            <a:avLst/>
          </a:prstGeom>
        </p:spPr>
      </p:pic>
      <p:sp>
        <p:nvSpPr>
          <p:cNvPr id="8" name="TextBox 7"/>
          <p:cNvSpPr txBox="1"/>
          <p:nvPr/>
        </p:nvSpPr>
        <p:spPr>
          <a:xfrm>
            <a:off x="179512" y="4462522"/>
            <a:ext cx="5040560" cy="2123658"/>
          </a:xfrm>
          <a:prstGeom prst="rect">
            <a:avLst/>
          </a:prstGeom>
          <a:noFill/>
          <a:ln w="29210">
            <a:solidFill>
              <a:schemeClr val="tx1"/>
            </a:solidFill>
          </a:ln>
        </p:spPr>
        <p:txBody>
          <a:bodyPr wrap="square" rtlCol="0">
            <a:spAutoFit/>
          </a:bodyPr>
          <a:lstStyle/>
          <a:p>
            <a:r>
              <a:rPr lang="en-US" sz="1200" dirty="0" smtClean="0"/>
              <a:t>Plants also have stem cells.  What do we call areas of stem cells that are found in a plant?</a:t>
            </a:r>
          </a:p>
          <a:p>
            <a:endParaRPr lang="en-US" sz="1200" dirty="0"/>
          </a:p>
          <a:p>
            <a:r>
              <a:rPr lang="en-US" sz="1200" dirty="0" smtClean="0"/>
              <a:t>Give 3 places where this type of tissue can be found:</a:t>
            </a:r>
          </a:p>
          <a:p>
            <a:pPr marL="171450" indent="-171450">
              <a:buFont typeface="Arial"/>
              <a:buChar char="•"/>
            </a:pPr>
            <a:r>
              <a:rPr lang="en-US" sz="1200" dirty="0" smtClean="0"/>
              <a:t> </a:t>
            </a:r>
          </a:p>
          <a:p>
            <a:pPr marL="171450" indent="-171450">
              <a:buFont typeface="Arial"/>
              <a:buChar char="•"/>
            </a:pPr>
            <a:r>
              <a:rPr lang="en-US" sz="1200" dirty="0"/>
              <a:t> </a:t>
            </a:r>
            <a:endParaRPr lang="en-US" sz="1200" dirty="0" smtClean="0"/>
          </a:p>
          <a:p>
            <a:pPr marL="171450" indent="-171450">
              <a:buFont typeface="Arial"/>
              <a:buChar char="•"/>
            </a:pPr>
            <a:r>
              <a:rPr lang="en-US" sz="1200" dirty="0"/>
              <a:t> </a:t>
            </a:r>
            <a:endParaRPr lang="en-US" sz="1200" dirty="0" smtClean="0"/>
          </a:p>
          <a:p>
            <a:endParaRPr lang="en-US" sz="1200" dirty="0" smtClean="0"/>
          </a:p>
          <a:p>
            <a:r>
              <a:rPr lang="en-US" sz="1200" dirty="0" smtClean="0"/>
              <a:t>Which of the above do xylem and phloem tissue arise from?</a:t>
            </a:r>
          </a:p>
          <a:p>
            <a:endParaRPr lang="en-US" sz="1200" dirty="0"/>
          </a:p>
          <a:p>
            <a:endParaRPr lang="en-US" sz="1200" dirty="0"/>
          </a:p>
        </p:txBody>
      </p:sp>
      <p:sp>
        <p:nvSpPr>
          <p:cNvPr id="9" name="TextBox 8"/>
          <p:cNvSpPr txBox="1"/>
          <p:nvPr/>
        </p:nvSpPr>
        <p:spPr>
          <a:xfrm>
            <a:off x="5364088" y="1473200"/>
            <a:ext cx="3487812" cy="5170646"/>
          </a:xfrm>
          <a:prstGeom prst="rect">
            <a:avLst/>
          </a:prstGeom>
          <a:noFill/>
          <a:ln w="29210">
            <a:solidFill>
              <a:schemeClr val="tx1"/>
            </a:solidFill>
          </a:ln>
        </p:spPr>
        <p:txBody>
          <a:bodyPr wrap="square" rtlCol="0">
            <a:spAutoFit/>
          </a:bodyPr>
          <a:lstStyle/>
          <a:p>
            <a:r>
              <a:rPr lang="en-US" sz="1200" dirty="0" smtClean="0"/>
              <a:t>What is Alzheimer’s?</a:t>
            </a:r>
          </a:p>
          <a:p>
            <a:endParaRPr lang="en-US" sz="1200" dirty="0" smtClean="0"/>
          </a:p>
          <a:p>
            <a:endParaRPr lang="en-US" sz="1200" dirty="0"/>
          </a:p>
          <a:p>
            <a:endParaRPr lang="en-US" sz="1200" dirty="0"/>
          </a:p>
          <a:p>
            <a:r>
              <a:rPr lang="en-US" sz="1200" dirty="0" smtClean="0"/>
              <a:t>What is Parkinson’s?</a:t>
            </a:r>
          </a:p>
          <a:p>
            <a:endParaRPr lang="en-US" sz="1200" dirty="0" smtClean="0"/>
          </a:p>
          <a:p>
            <a:endParaRPr lang="en-US" sz="1200" dirty="0"/>
          </a:p>
          <a:p>
            <a:endParaRPr lang="en-US" sz="1200" dirty="0" smtClean="0"/>
          </a:p>
          <a:p>
            <a:r>
              <a:rPr lang="en-US" sz="1200" dirty="0" smtClean="0"/>
              <a:t>How might stem cell research be used to help patients suffering from these conditions.</a:t>
            </a:r>
          </a:p>
          <a:p>
            <a:endParaRPr lang="en-US" sz="1200" dirty="0" smtClean="0"/>
          </a:p>
          <a:p>
            <a:endParaRPr lang="en-US" sz="1200" dirty="0"/>
          </a:p>
          <a:p>
            <a:endParaRPr lang="en-US" sz="1200" dirty="0"/>
          </a:p>
          <a:p>
            <a:endParaRPr lang="en-US" sz="1200" dirty="0" smtClean="0"/>
          </a:p>
          <a:p>
            <a:endParaRPr lang="en-US" sz="1200" dirty="0"/>
          </a:p>
          <a:p>
            <a:endParaRPr lang="en-US" sz="1200" dirty="0" smtClean="0"/>
          </a:p>
          <a:p>
            <a:r>
              <a:rPr lang="en-US" sz="1200" dirty="0" smtClean="0"/>
              <a:t>Give 3 other potential uses for stem cells:</a:t>
            </a:r>
            <a:endParaRPr lang="en-US" sz="1200" dirty="0"/>
          </a:p>
          <a:p>
            <a:pPr marL="285750" indent="-285750">
              <a:buFont typeface="Arial"/>
              <a:buChar char="•"/>
            </a:pPr>
            <a:r>
              <a:rPr lang="en-US" sz="1200" dirty="0" smtClean="0"/>
              <a:t> </a:t>
            </a:r>
          </a:p>
          <a:p>
            <a:pPr marL="285750" indent="-285750">
              <a:buFont typeface="Arial"/>
              <a:buChar char="•"/>
            </a:pPr>
            <a:r>
              <a:rPr lang="en-US" sz="1200" dirty="0"/>
              <a:t> </a:t>
            </a:r>
            <a:endParaRPr lang="en-US" sz="1200" dirty="0" smtClean="0"/>
          </a:p>
          <a:p>
            <a:pPr marL="285750" indent="-285750">
              <a:buFont typeface="Arial"/>
              <a:buChar char="•"/>
            </a:pPr>
            <a:r>
              <a:rPr lang="en-US" sz="1200" dirty="0"/>
              <a:t> </a:t>
            </a:r>
            <a:endParaRPr lang="en-US" sz="1200" dirty="0" smtClean="0"/>
          </a:p>
          <a:p>
            <a:endParaRPr lang="en-US" dirty="0" smtClean="0"/>
          </a:p>
          <a:p>
            <a:endParaRPr lang="en-US" dirty="0"/>
          </a:p>
          <a:p>
            <a:endParaRPr lang="en-US" dirty="0" smtClean="0"/>
          </a:p>
          <a:p>
            <a:endParaRPr lang="en-US" dirty="0"/>
          </a:p>
          <a:p>
            <a:endParaRPr lang="en-US" dirty="0" smtClean="0"/>
          </a:p>
        </p:txBody>
      </p:sp>
    </p:spTree>
    <p:extLst>
      <p:ext uri="{BB962C8B-B14F-4D97-AF65-F5344CB8AC3E}">
        <p14:creationId xmlns:p14="http://schemas.microsoft.com/office/powerpoint/2010/main" val="107881220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79512" y="755412"/>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Exam questions</a:t>
            </a:r>
            <a:endParaRPr lang="en-GB" b="1" dirty="0">
              <a:latin typeface="Arial" pitchFamily="34" charset="0"/>
              <a:cs typeface="Arial" pitchFamily="34" charset="0"/>
            </a:endParaRPr>
          </a:p>
        </p:txBody>
      </p:sp>
      <p:sp>
        <p:nvSpPr>
          <p:cNvPr id="2" name="Rectangle 1"/>
          <p:cNvSpPr/>
          <p:nvPr/>
        </p:nvSpPr>
        <p:spPr>
          <a:xfrm>
            <a:off x="220717" y="1340768"/>
            <a:ext cx="4351284" cy="5262979"/>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sz="1600" b="1" dirty="0"/>
              <a:t>Figure 3 </a:t>
            </a:r>
            <a:r>
              <a:rPr lang="en-US" sz="1600" dirty="0"/>
              <a:t>shows a pair of chromosomes at the start of meiosis. The letters </a:t>
            </a:r>
            <a:r>
              <a:rPr lang="en-US" sz="1600" dirty="0" smtClean="0"/>
              <a:t>represent </a:t>
            </a:r>
            <a:r>
              <a:rPr lang="en-GB" sz="1600" dirty="0" smtClean="0"/>
              <a:t>alleles</a:t>
            </a:r>
            <a:r>
              <a:rPr lang="en-GB" sz="1600" dirty="0"/>
              <a:t>.</a:t>
            </a:r>
          </a:p>
          <a:p>
            <a:endParaRPr lang="en-US" sz="1600" dirty="0" smtClean="0"/>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r>
              <a:rPr lang="en-US" sz="1600" dirty="0" smtClean="0"/>
              <a:t>What </a:t>
            </a:r>
            <a:r>
              <a:rPr lang="en-US" sz="1600" dirty="0"/>
              <a:t>is an allele?</a:t>
            </a:r>
          </a:p>
          <a:p>
            <a:endParaRPr lang="en-GB" sz="1600" i="1" dirty="0" smtClean="0"/>
          </a:p>
          <a:p>
            <a:endParaRPr lang="en-GB" sz="1600" i="1" dirty="0" smtClean="0"/>
          </a:p>
          <a:p>
            <a:endParaRPr lang="en-GB" sz="1600" i="1" dirty="0"/>
          </a:p>
          <a:p>
            <a:pPr algn="r"/>
            <a:r>
              <a:rPr lang="en-GB" sz="1600" dirty="0" smtClean="0"/>
              <a:t>(</a:t>
            </a:r>
            <a:r>
              <a:rPr lang="en-GB" sz="1600" dirty="0"/>
              <a:t>1 mark)</a:t>
            </a:r>
          </a:p>
          <a:p>
            <a:r>
              <a:rPr lang="en-US" sz="1600" dirty="0" smtClean="0"/>
              <a:t>Explain </a:t>
            </a:r>
            <a:r>
              <a:rPr lang="en-US" sz="1600" dirty="0"/>
              <a:t>the appearance of one of the chromosomes in </a:t>
            </a:r>
            <a:r>
              <a:rPr lang="en-US" sz="1600" b="1" dirty="0"/>
              <a:t>Figure 3</a:t>
            </a:r>
            <a:r>
              <a:rPr lang="en-US" sz="1600" dirty="0"/>
              <a:t>.</a:t>
            </a:r>
          </a:p>
          <a:p>
            <a:endParaRPr lang="en-GB" sz="1600" i="1" dirty="0" smtClean="0"/>
          </a:p>
          <a:p>
            <a:endParaRPr lang="en-GB" sz="1600" i="1" dirty="0"/>
          </a:p>
          <a:p>
            <a:endParaRPr lang="en-GB" sz="1600" i="1" dirty="0" smtClean="0"/>
          </a:p>
          <a:p>
            <a:endParaRPr lang="en-GB" sz="1600" i="1" dirty="0"/>
          </a:p>
          <a:p>
            <a:pPr algn="r"/>
            <a:r>
              <a:rPr lang="en-GB" sz="1600" dirty="0" smtClean="0"/>
              <a:t>(</a:t>
            </a:r>
            <a:r>
              <a:rPr lang="en-GB" sz="1600" dirty="0"/>
              <a:t>2 marks</a:t>
            </a:r>
            <a:r>
              <a:rPr lang="en-GB" sz="1600" dirty="0" smtClean="0"/>
              <a:t>)</a:t>
            </a:r>
            <a:endParaRPr lang="en-GB" sz="1600" dirty="0"/>
          </a:p>
        </p:txBody>
      </p:sp>
      <p:sp>
        <p:nvSpPr>
          <p:cNvPr id="5" name="Rectangle 4"/>
          <p:cNvSpPr/>
          <p:nvPr/>
        </p:nvSpPr>
        <p:spPr>
          <a:xfrm>
            <a:off x="4788024" y="1334373"/>
            <a:ext cx="4176463" cy="5262979"/>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sz="1550" dirty="0"/>
              <a:t>The cell containing this pair of </a:t>
            </a:r>
            <a:r>
              <a:rPr lang="en-US" sz="1550" dirty="0" smtClean="0"/>
              <a:t>chromosomes </a:t>
            </a:r>
            <a:r>
              <a:rPr lang="en-US" sz="1550" dirty="0"/>
              <a:t>divided by meiosis. </a:t>
            </a:r>
            <a:r>
              <a:rPr lang="en-US" sz="1550" b="1" dirty="0"/>
              <a:t>Figure 4 </a:t>
            </a:r>
            <a:r>
              <a:rPr lang="en-US" sz="1550" dirty="0"/>
              <a:t>shows </a:t>
            </a:r>
            <a:r>
              <a:rPr lang="en-US" sz="1550" dirty="0" smtClean="0"/>
              <a:t>the distribution </a:t>
            </a:r>
            <a:r>
              <a:rPr lang="en-US" sz="1550" dirty="0"/>
              <a:t>of chromosomes from this pair in four of the gametes produced</a:t>
            </a:r>
            <a:r>
              <a:rPr lang="en-US" sz="1550" dirty="0" smtClean="0"/>
              <a:t>.</a:t>
            </a:r>
          </a:p>
          <a:p>
            <a:endParaRPr lang="en-US" sz="1600" dirty="0"/>
          </a:p>
          <a:p>
            <a:endParaRPr lang="en-US" sz="1600" dirty="0" smtClean="0"/>
          </a:p>
          <a:p>
            <a:endParaRPr lang="en-US" sz="1600" dirty="0" smtClean="0"/>
          </a:p>
          <a:p>
            <a:endParaRPr lang="en-US" sz="1600" dirty="0"/>
          </a:p>
          <a:p>
            <a:endParaRPr lang="en-US" sz="1600" dirty="0"/>
          </a:p>
          <a:p>
            <a:endParaRPr lang="en-US" sz="1600" dirty="0"/>
          </a:p>
          <a:p>
            <a:r>
              <a:rPr lang="en-US" sz="1600" dirty="0" smtClean="0"/>
              <a:t>Some </a:t>
            </a:r>
            <a:r>
              <a:rPr lang="en-US" sz="1600" dirty="0"/>
              <a:t>of the gametes formed during meiosis have new combinations of alleles</a:t>
            </a:r>
            <a:r>
              <a:rPr lang="en-US" sz="1600" dirty="0" smtClean="0"/>
              <a:t>. </a:t>
            </a:r>
          </a:p>
          <a:p>
            <a:r>
              <a:rPr lang="en-US" sz="1600" dirty="0" smtClean="0"/>
              <a:t>Explain </a:t>
            </a:r>
            <a:r>
              <a:rPr lang="en-US" sz="1600" dirty="0"/>
              <a:t>how the gametes with the combinations of alleles </a:t>
            </a:r>
            <a:r>
              <a:rPr lang="en-US" sz="1600" dirty="0" err="1"/>
              <a:t>Ef</a:t>
            </a:r>
            <a:r>
              <a:rPr lang="en-US" sz="1600" dirty="0"/>
              <a:t> and </a:t>
            </a:r>
            <a:r>
              <a:rPr lang="en-US" sz="1600" dirty="0" err="1"/>
              <a:t>eF</a:t>
            </a:r>
            <a:r>
              <a:rPr lang="en-US" sz="1600" dirty="0"/>
              <a:t> have </a:t>
            </a:r>
            <a:r>
              <a:rPr lang="en-US" sz="1600" dirty="0" smtClean="0"/>
              <a:t>been </a:t>
            </a:r>
            <a:r>
              <a:rPr lang="en-GB" sz="1600" dirty="0" smtClean="0"/>
              <a:t>produced</a:t>
            </a:r>
            <a:r>
              <a:rPr lang="en-GB" sz="1600" dirty="0"/>
              <a:t>.</a:t>
            </a:r>
          </a:p>
          <a:p>
            <a:endParaRPr lang="en-GB" sz="1600" i="1" dirty="0" smtClean="0"/>
          </a:p>
          <a:p>
            <a:endParaRPr lang="en-GB" sz="1600" i="1" dirty="0" smtClean="0"/>
          </a:p>
          <a:p>
            <a:endParaRPr lang="en-GB" sz="1600" i="1" dirty="0"/>
          </a:p>
          <a:p>
            <a:endParaRPr lang="en-GB" sz="1600" i="1" dirty="0"/>
          </a:p>
          <a:p>
            <a:endParaRPr lang="en-GB" sz="1600" i="1" dirty="0" smtClean="0"/>
          </a:p>
          <a:p>
            <a:pPr algn="r"/>
            <a:r>
              <a:rPr lang="en-GB" sz="1600" dirty="0" smtClean="0"/>
              <a:t>(</a:t>
            </a:r>
            <a:r>
              <a:rPr lang="en-GB" sz="1600" dirty="0"/>
              <a:t>2 marks</a:t>
            </a:r>
            <a:r>
              <a:rPr lang="en-GB" sz="1600" dirty="0" smtClean="0"/>
              <a:t>)</a:t>
            </a:r>
            <a:endParaRPr lang="en-GB" sz="1600" dirty="0"/>
          </a:p>
        </p:txBody>
      </p:sp>
      <p:pic>
        <p:nvPicPr>
          <p:cNvPr id="7170" name="Picture 2"/>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val="0"/>
              </a:ext>
            </a:extLst>
          </a:blip>
          <a:srcRect/>
          <a:stretch>
            <a:fillRect/>
          </a:stretch>
        </p:blipFill>
        <p:spPr bwMode="auto">
          <a:xfrm>
            <a:off x="1475656" y="1988840"/>
            <a:ext cx="1753044" cy="1512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100000"/>
                    </a14:imgEffect>
                  </a14:imgLayer>
                </a14:imgProps>
              </a:ext>
              <a:ext uri="{28A0092B-C50C-407E-A947-70E740481C1C}">
                <a14:useLocalDpi xmlns:a14="http://schemas.microsoft.com/office/drawing/2010/main" val="0"/>
              </a:ext>
            </a:extLst>
          </a:blip>
          <a:srcRect/>
          <a:stretch>
            <a:fillRect/>
          </a:stretch>
        </p:blipFill>
        <p:spPr bwMode="auto">
          <a:xfrm>
            <a:off x="4950423" y="2420888"/>
            <a:ext cx="3870049" cy="1184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2: Section 6: Cell division, diversity and cellular organisation</a:t>
            </a:r>
            <a:endParaRPr lang="en-GB" b="1" dirty="0">
              <a:latin typeface="Arial" pitchFamily="34" charset="0"/>
              <a:cs typeface="Arial" pitchFamily="34" charset="0"/>
            </a:endParaRPr>
          </a:p>
        </p:txBody>
      </p:sp>
    </p:spTree>
    <p:extLst>
      <p:ext uri="{BB962C8B-B14F-4D97-AF65-F5344CB8AC3E}">
        <p14:creationId xmlns:p14="http://schemas.microsoft.com/office/powerpoint/2010/main" val="2351666161"/>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79512" y="755412"/>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Exam questions</a:t>
            </a:r>
            <a:endParaRPr lang="en-GB" b="1" dirty="0">
              <a:latin typeface="Arial" pitchFamily="34" charset="0"/>
              <a:cs typeface="Arial" pitchFamily="34" charset="0"/>
            </a:endParaRPr>
          </a:p>
        </p:txBody>
      </p:sp>
      <p:sp>
        <p:nvSpPr>
          <p:cNvPr id="2" name="Rectangle 1"/>
          <p:cNvSpPr/>
          <p:nvPr/>
        </p:nvSpPr>
        <p:spPr>
          <a:xfrm>
            <a:off x="220717" y="1340768"/>
            <a:ext cx="4351284" cy="5262979"/>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sz="1600" dirty="0" smtClean="0"/>
              <a:t>Only </a:t>
            </a:r>
            <a:r>
              <a:rPr lang="en-US" sz="1600" dirty="0"/>
              <a:t>a few gametes have the new combination of alleles </a:t>
            </a:r>
            <a:r>
              <a:rPr lang="en-US" sz="1600" dirty="0" err="1"/>
              <a:t>Ef</a:t>
            </a:r>
            <a:r>
              <a:rPr lang="en-US" sz="1600" dirty="0"/>
              <a:t> and </a:t>
            </a:r>
            <a:r>
              <a:rPr lang="en-US" sz="1600" dirty="0" err="1"/>
              <a:t>eF</a:t>
            </a:r>
            <a:r>
              <a:rPr lang="en-US" sz="1600" dirty="0"/>
              <a:t>. Most </a:t>
            </a:r>
            <a:r>
              <a:rPr lang="en-US" sz="1600" dirty="0" smtClean="0"/>
              <a:t>gametes have </a:t>
            </a:r>
            <a:r>
              <a:rPr lang="en-US" sz="1600" dirty="0"/>
              <a:t>the combination of alleles EF and </a:t>
            </a:r>
            <a:r>
              <a:rPr lang="en-US" sz="1600" dirty="0" err="1"/>
              <a:t>ef</a:t>
            </a:r>
            <a:r>
              <a:rPr lang="en-US" sz="1600" dirty="0"/>
              <a:t>. Suggest why only a few gametes </a:t>
            </a:r>
            <a:r>
              <a:rPr lang="en-US" sz="1600" dirty="0" smtClean="0"/>
              <a:t>have the new </a:t>
            </a:r>
            <a:r>
              <a:rPr lang="en-US" sz="1600" dirty="0"/>
              <a:t>combination of alleles, </a:t>
            </a:r>
            <a:r>
              <a:rPr lang="en-US" sz="1600" dirty="0" err="1"/>
              <a:t>Ef</a:t>
            </a:r>
            <a:r>
              <a:rPr lang="en-US" sz="1600" dirty="0"/>
              <a:t> and </a:t>
            </a:r>
            <a:r>
              <a:rPr lang="en-US" sz="1600" dirty="0" err="1"/>
              <a:t>eF</a:t>
            </a:r>
            <a:r>
              <a:rPr lang="en-US" sz="1600" dirty="0"/>
              <a:t>.</a:t>
            </a:r>
          </a:p>
          <a:p>
            <a:endParaRPr lang="en-GB" sz="1600" i="1" dirty="0" smtClean="0"/>
          </a:p>
          <a:p>
            <a:endParaRPr lang="en-GB" sz="1600" i="1" dirty="0"/>
          </a:p>
          <a:p>
            <a:endParaRPr lang="en-GB" sz="1600" i="1" dirty="0" smtClean="0"/>
          </a:p>
          <a:p>
            <a:endParaRPr lang="en-GB" sz="1600" i="1" dirty="0" smtClean="0"/>
          </a:p>
          <a:p>
            <a:endParaRPr lang="en-GB" sz="1600" i="1" dirty="0"/>
          </a:p>
          <a:p>
            <a:pPr algn="r"/>
            <a:r>
              <a:rPr lang="en-GB" sz="1600" dirty="0" smtClean="0"/>
              <a:t>(</a:t>
            </a:r>
            <a:r>
              <a:rPr lang="en-GB" sz="1600" dirty="0"/>
              <a:t>1 mark)</a:t>
            </a:r>
          </a:p>
          <a:p>
            <a:r>
              <a:rPr lang="en-US" sz="1600" b="1" dirty="0" smtClean="0"/>
              <a:t>Figure </a:t>
            </a:r>
            <a:r>
              <a:rPr lang="en-US" sz="1600" b="1" dirty="0"/>
              <a:t>5 </a:t>
            </a:r>
            <a:r>
              <a:rPr lang="en-US" sz="1600" dirty="0"/>
              <a:t>shows a cell with six chromosomes.</a:t>
            </a:r>
          </a:p>
          <a:p>
            <a:endParaRPr lang="en-US" sz="1600" b="1" dirty="0" smtClean="0"/>
          </a:p>
          <a:p>
            <a:endParaRPr lang="en-US" sz="1600" b="1" dirty="0"/>
          </a:p>
          <a:p>
            <a:endParaRPr lang="en-US" sz="1600" b="1" dirty="0" smtClean="0"/>
          </a:p>
          <a:p>
            <a:endParaRPr lang="en-US" sz="1600" b="1" dirty="0"/>
          </a:p>
          <a:p>
            <a:endParaRPr lang="en-US" sz="1600" b="1" dirty="0" smtClean="0"/>
          </a:p>
          <a:p>
            <a:endParaRPr lang="en-US" sz="1600" b="1" dirty="0"/>
          </a:p>
          <a:p>
            <a:endParaRPr lang="en-US" sz="1600" b="1" dirty="0" smtClean="0"/>
          </a:p>
          <a:p>
            <a:endParaRPr lang="en-US" sz="1600" b="1" dirty="0"/>
          </a:p>
          <a:p>
            <a:endParaRPr lang="en-US" sz="1600" b="1" dirty="0" smtClean="0"/>
          </a:p>
        </p:txBody>
      </p:sp>
      <p:sp>
        <p:nvSpPr>
          <p:cNvPr id="5" name="Rectangle 4"/>
          <p:cNvSpPr/>
          <p:nvPr/>
        </p:nvSpPr>
        <p:spPr>
          <a:xfrm>
            <a:off x="4788024" y="1334373"/>
            <a:ext cx="4176463" cy="5262979"/>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sz="1600" dirty="0" smtClean="0"/>
              <a:t>This cell </a:t>
            </a:r>
            <a:r>
              <a:rPr lang="en-US" sz="1600" dirty="0"/>
              <a:t>produces gametes by meiosis. Draw a diagram to show the chromosomes </a:t>
            </a:r>
            <a:r>
              <a:rPr lang="en-US" sz="1600" dirty="0" smtClean="0"/>
              <a:t>in </a:t>
            </a:r>
            <a:r>
              <a:rPr lang="en-GB" sz="1600" dirty="0" smtClean="0"/>
              <a:t>one </a:t>
            </a:r>
            <a:r>
              <a:rPr lang="en-GB" sz="1600" dirty="0"/>
              <a:t>of the gametes</a:t>
            </a:r>
            <a:r>
              <a:rPr lang="en-GB" sz="1600" dirty="0" smtClean="0"/>
              <a:t>.</a:t>
            </a:r>
          </a:p>
          <a:p>
            <a:endParaRPr lang="en-GB" sz="1600" dirty="0"/>
          </a:p>
          <a:p>
            <a:endParaRPr lang="en-GB" sz="1600" dirty="0" smtClean="0"/>
          </a:p>
          <a:p>
            <a:endParaRPr lang="en-GB" sz="1600" dirty="0"/>
          </a:p>
          <a:p>
            <a:endParaRPr lang="en-GB" sz="1600" dirty="0" smtClean="0"/>
          </a:p>
          <a:p>
            <a:endParaRPr lang="en-GB" sz="1600" dirty="0"/>
          </a:p>
          <a:p>
            <a:endParaRPr lang="en-GB" sz="1600" dirty="0" smtClean="0"/>
          </a:p>
          <a:p>
            <a:endParaRPr lang="en-GB" sz="1600" dirty="0"/>
          </a:p>
          <a:p>
            <a:pPr algn="r"/>
            <a:r>
              <a:rPr lang="en-GB" sz="1600" dirty="0"/>
              <a:t>(2 marks)</a:t>
            </a:r>
          </a:p>
          <a:p>
            <a:r>
              <a:rPr lang="en-US" sz="1600" dirty="0" smtClean="0"/>
              <a:t>How </a:t>
            </a:r>
            <a:r>
              <a:rPr lang="en-US" sz="1600" dirty="0"/>
              <a:t>many different types of gametes could be produced from this cell as a result of</a:t>
            </a:r>
          </a:p>
          <a:p>
            <a:r>
              <a:rPr lang="en-US" sz="1600" dirty="0"/>
              <a:t>different combinations of maternal and  paternal chromosomes? </a:t>
            </a:r>
            <a:endParaRPr lang="en-US" sz="1600" dirty="0" smtClean="0"/>
          </a:p>
          <a:p>
            <a:endParaRPr lang="en-US" sz="1600" i="1" dirty="0"/>
          </a:p>
          <a:p>
            <a:endParaRPr lang="en-US" sz="1600" i="1" dirty="0" smtClean="0"/>
          </a:p>
          <a:p>
            <a:endParaRPr lang="en-US" sz="1600" i="1" dirty="0" smtClean="0"/>
          </a:p>
          <a:p>
            <a:endParaRPr lang="en-US" sz="1600" i="1" dirty="0"/>
          </a:p>
          <a:p>
            <a:endParaRPr lang="en-US" sz="1600" i="1" dirty="0"/>
          </a:p>
          <a:p>
            <a:pPr algn="r"/>
            <a:r>
              <a:rPr lang="en-US" sz="1600" dirty="0" smtClean="0"/>
              <a:t>(</a:t>
            </a:r>
            <a:r>
              <a:rPr lang="en-US" sz="1600" dirty="0"/>
              <a:t>1 mark</a:t>
            </a:r>
            <a:r>
              <a:rPr lang="en-US" sz="1600" dirty="0" smtClean="0"/>
              <a:t>)</a:t>
            </a:r>
            <a:endParaRPr lang="en-GB" sz="1600"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4437112"/>
            <a:ext cx="1915413" cy="2016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2: Section 6: Cell division, diversity and cellular organisation</a:t>
            </a:r>
            <a:endParaRPr lang="en-GB" b="1" dirty="0">
              <a:latin typeface="Arial" pitchFamily="34" charset="0"/>
              <a:cs typeface="Arial" pitchFamily="34" charset="0"/>
            </a:endParaRPr>
          </a:p>
        </p:txBody>
      </p:sp>
    </p:spTree>
    <p:extLst>
      <p:ext uri="{BB962C8B-B14F-4D97-AF65-F5344CB8AC3E}">
        <p14:creationId xmlns:p14="http://schemas.microsoft.com/office/powerpoint/2010/main" val="901041869"/>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79512" y="755412"/>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Exam questions</a:t>
            </a:r>
            <a:endParaRPr lang="en-GB" b="1" dirty="0">
              <a:latin typeface="Arial" pitchFamily="34" charset="0"/>
              <a:cs typeface="Arial" pitchFamily="34" charset="0"/>
            </a:endParaRPr>
          </a:p>
        </p:txBody>
      </p:sp>
      <p:sp>
        <p:nvSpPr>
          <p:cNvPr id="2" name="Rectangle 1"/>
          <p:cNvSpPr/>
          <p:nvPr/>
        </p:nvSpPr>
        <p:spPr>
          <a:xfrm>
            <a:off x="179512" y="1412776"/>
            <a:ext cx="4392488" cy="5276903"/>
          </a:xfrm>
          <a:prstGeom prst="rect">
            <a:avLst/>
          </a:prstGeom>
        </p:spPr>
        <p:style>
          <a:lnRef idx="2">
            <a:schemeClr val="dk1"/>
          </a:lnRef>
          <a:fillRef idx="1">
            <a:schemeClr val="lt1"/>
          </a:fillRef>
          <a:effectRef idx="0">
            <a:schemeClr val="dk1"/>
          </a:effectRef>
          <a:fontRef idx="minor">
            <a:schemeClr val="dk1"/>
          </a:fontRef>
        </p:style>
        <p:txBody>
          <a:bodyPr wrap="square">
            <a:noAutofit/>
          </a:bodyPr>
          <a:lstStyle/>
          <a:p>
            <a:r>
              <a:rPr lang="en-US" sz="1600" dirty="0"/>
              <a:t>The diagram shows a cell cycle.</a:t>
            </a:r>
          </a:p>
          <a:p>
            <a:endParaRPr lang="en-US" sz="1600" b="1" dirty="0" smtClean="0"/>
          </a:p>
          <a:p>
            <a:endParaRPr lang="en-US" sz="1600" b="1" dirty="0"/>
          </a:p>
          <a:p>
            <a:endParaRPr lang="en-US" sz="1600" b="1" dirty="0" smtClean="0"/>
          </a:p>
          <a:p>
            <a:endParaRPr lang="en-US" sz="1600" b="1" dirty="0" smtClean="0"/>
          </a:p>
          <a:p>
            <a:endParaRPr lang="en-US" sz="1600" b="1" dirty="0" smtClean="0"/>
          </a:p>
          <a:p>
            <a:endParaRPr lang="en-US" sz="1600" b="1" dirty="0"/>
          </a:p>
          <a:p>
            <a:endParaRPr lang="en-US" sz="1600" b="1" dirty="0" smtClean="0"/>
          </a:p>
          <a:p>
            <a:endParaRPr lang="en-US" sz="1600" b="1" dirty="0"/>
          </a:p>
          <a:p>
            <a:endParaRPr lang="en-US" sz="1600" b="1" dirty="0" smtClean="0"/>
          </a:p>
          <a:p>
            <a:endParaRPr lang="en-US" sz="1600" b="1" dirty="0"/>
          </a:p>
          <a:p>
            <a:r>
              <a:rPr lang="en-US" sz="1600" dirty="0" smtClean="0"/>
              <a:t>The </a:t>
            </a:r>
            <a:r>
              <a:rPr lang="en-US" sz="1600" dirty="0"/>
              <a:t>table shows the number of chromosomes and the mass of DNA in different nuclei.</a:t>
            </a:r>
          </a:p>
          <a:p>
            <a:r>
              <a:rPr lang="en-US" sz="1600" dirty="0"/>
              <a:t>All the nuclei come from the same animal. </a:t>
            </a:r>
            <a:r>
              <a:rPr lang="en-US" sz="1600" dirty="0" smtClean="0"/>
              <a:t>Complete </a:t>
            </a:r>
            <a:r>
              <a:rPr lang="en-US" sz="1600" dirty="0"/>
              <a:t>this table</a:t>
            </a:r>
            <a:r>
              <a:rPr lang="en-US" sz="1600" dirty="0" smtClean="0"/>
              <a:t>.</a:t>
            </a:r>
            <a:endParaRPr lang="en-US" sz="1600" dirty="0"/>
          </a:p>
          <a:p>
            <a:endParaRPr lang="en-US" sz="1600" dirty="0" smtClean="0"/>
          </a:p>
          <a:p>
            <a:endParaRPr lang="en-US" sz="1600" dirty="0"/>
          </a:p>
          <a:p>
            <a:endParaRPr lang="en-US" sz="1600" dirty="0" smtClean="0"/>
          </a:p>
          <a:p>
            <a:endParaRPr lang="en-US" sz="1600" dirty="0"/>
          </a:p>
          <a:p>
            <a:endParaRPr lang="en-US" sz="1600" dirty="0" smtClean="0"/>
          </a:p>
          <a:p>
            <a:pPr algn="r"/>
            <a:r>
              <a:rPr lang="en-GB" sz="1600" dirty="0" smtClean="0"/>
              <a:t>(</a:t>
            </a:r>
            <a:r>
              <a:rPr lang="en-GB" sz="1600" dirty="0"/>
              <a:t>4 marks)</a:t>
            </a:r>
          </a:p>
        </p:txBody>
      </p:sp>
      <p:pic>
        <p:nvPicPr>
          <p:cNvPr id="18433" name="Picture 1"/>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val="0"/>
              </a:ext>
            </a:extLst>
          </a:blip>
          <a:srcRect/>
          <a:stretch>
            <a:fillRect/>
          </a:stretch>
        </p:blipFill>
        <p:spPr bwMode="auto">
          <a:xfrm>
            <a:off x="820948" y="1807120"/>
            <a:ext cx="3102980" cy="21979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5" name="Picture 3"/>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100000"/>
                    </a14:imgEffect>
                    <a14:imgEffect>
                      <a14:brightnessContrast contrast="-33000"/>
                    </a14:imgEffect>
                  </a14:imgLayer>
                </a14:imgProps>
              </a:ext>
              <a:ext uri="{28A0092B-C50C-407E-A947-70E740481C1C}">
                <a14:useLocalDpi xmlns:a14="http://schemas.microsoft.com/office/drawing/2010/main" val="0"/>
              </a:ext>
            </a:extLst>
          </a:blip>
          <a:srcRect/>
          <a:stretch>
            <a:fillRect/>
          </a:stretch>
        </p:blipFill>
        <p:spPr bwMode="auto">
          <a:xfrm>
            <a:off x="208917" y="5164638"/>
            <a:ext cx="4320000" cy="11446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4716016" y="1426700"/>
            <a:ext cx="4248472" cy="5262979"/>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sz="1400" dirty="0"/>
              <a:t>If the DNA of the cell is damaged, a protein called p53 stops the cell cycle.</a:t>
            </a:r>
          </a:p>
          <a:p>
            <a:r>
              <a:rPr lang="en-US" sz="1400" dirty="0"/>
              <a:t>Mutation in the gene for p53 could cause cancer to develop. Explain how.</a:t>
            </a:r>
          </a:p>
          <a:p>
            <a:endParaRPr lang="en-GB" sz="1400" i="1" dirty="0" smtClean="0"/>
          </a:p>
          <a:p>
            <a:endParaRPr lang="en-GB" sz="1400" i="1" dirty="0" smtClean="0"/>
          </a:p>
          <a:p>
            <a:endParaRPr lang="en-GB" sz="1400" i="1" dirty="0"/>
          </a:p>
          <a:p>
            <a:endParaRPr lang="en-GB" sz="1400" i="1" dirty="0" smtClean="0"/>
          </a:p>
          <a:p>
            <a:endParaRPr lang="en-GB" sz="1400" i="1" dirty="0" smtClean="0"/>
          </a:p>
          <a:p>
            <a:endParaRPr lang="en-GB" sz="1400" i="1" dirty="0"/>
          </a:p>
          <a:p>
            <a:endParaRPr lang="en-GB" sz="1400" i="1" dirty="0" smtClean="0"/>
          </a:p>
          <a:p>
            <a:endParaRPr lang="en-GB" sz="1400" i="1" dirty="0"/>
          </a:p>
          <a:p>
            <a:pPr algn="r"/>
            <a:r>
              <a:rPr lang="en-GB" sz="1400" dirty="0" smtClean="0"/>
              <a:t>(</a:t>
            </a:r>
            <a:r>
              <a:rPr lang="en-GB" sz="1400" dirty="0"/>
              <a:t>3 marks)</a:t>
            </a:r>
          </a:p>
          <a:p>
            <a:r>
              <a:rPr lang="en-US" sz="1400" dirty="0" smtClean="0"/>
              <a:t>Drugs </a:t>
            </a:r>
            <a:r>
              <a:rPr lang="en-US" sz="1400" dirty="0"/>
              <a:t>are used to treat cancer. At what phase in the cell cycle would each of the</a:t>
            </a:r>
          </a:p>
          <a:p>
            <a:r>
              <a:rPr lang="en-GB" sz="1400" dirty="0"/>
              <a:t>following drugs act?</a:t>
            </a:r>
          </a:p>
          <a:p>
            <a:r>
              <a:rPr lang="en-US" sz="1400" dirty="0" smtClean="0"/>
              <a:t>A </a:t>
            </a:r>
            <a:r>
              <a:rPr lang="en-US" sz="1400" dirty="0"/>
              <a:t>drug that prevents DNA replication</a:t>
            </a:r>
          </a:p>
          <a:p>
            <a:endParaRPr lang="en-GB" sz="1400" dirty="0" smtClean="0"/>
          </a:p>
          <a:p>
            <a:endParaRPr lang="en-GB" sz="1400" dirty="0"/>
          </a:p>
          <a:p>
            <a:pPr algn="r"/>
            <a:r>
              <a:rPr lang="en-GB" sz="1400" dirty="0"/>
              <a:t>(1 mark)</a:t>
            </a:r>
          </a:p>
          <a:p>
            <a:r>
              <a:rPr lang="en-US" sz="1400" dirty="0" smtClean="0"/>
              <a:t>A drug </a:t>
            </a:r>
            <a:r>
              <a:rPr lang="en-US" sz="1400" dirty="0"/>
              <a:t>that prevents spindle </a:t>
            </a:r>
            <a:r>
              <a:rPr lang="en-US" sz="1400" dirty="0" err="1"/>
              <a:t>fibres</a:t>
            </a:r>
            <a:r>
              <a:rPr lang="en-US" sz="1400" dirty="0"/>
              <a:t> </a:t>
            </a:r>
            <a:r>
              <a:rPr lang="en-US" sz="1400" dirty="0" smtClean="0"/>
              <a:t>shortening</a:t>
            </a:r>
          </a:p>
          <a:p>
            <a:endParaRPr lang="en-US" sz="1400" dirty="0"/>
          </a:p>
          <a:p>
            <a:endParaRPr lang="en-US" sz="1400" dirty="0"/>
          </a:p>
          <a:p>
            <a:pPr algn="r"/>
            <a:r>
              <a:rPr lang="en-GB" sz="1400" dirty="0" smtClean="0"/>
              <a:t>(</a:t>
            </a:r>
            <a:r>
              <a:rPr lang="en-GB" sz="1400" dirty="0"/>
              <a:t>1 mark)</a:t>
            </a:r>
          </a:p>
        </p:txBody>
      </p:sp>
      <p:sp>
        <p:nvSpPr>
          <p:cNvPr id="8" name="TextBox 7"/>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2: Section 6: Cell division, diversity and cellular organisation</a:t>
            </a:r>
            <a:endParaRPr lang="en-GB" b="1" dirty="0">
              <a:latin typeface="Arial" pitchFamily="34" charset="0"/>
              <a:cs typeface="Arial" pitchFamily="34" charset="0"/>
            </a:endParaRPr>
          </a:p>
        </p:txBody>
      </p:sp>
    </p:spTree>
    <p:extLst>
      <p:ext uri="{BB962C8B-B14F-4D97-AF65-F5344CB8AC3E}">
        <p14:creationId xmlns:p14="http://schemas.microsoft.com/office/powerpoint/2010/main" val="2879945919"/>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79512" y="755412"/>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Exam questions</a:t>
            </a:r>
            <a:endParaRPr lang="en-GB" b="1" dirty="0">
              <a:latin typeface="Arial" pitchFamily="34" charset="0"/>
              <a:cs typeface="Arial" pitchFamily="34" charset="0"/>
            </a:endParaRPr>
          </a:p>
        </p:txBody>
      </p:sp>
      <p:sp>
        <p:nvSpPr>
          <p:cNvPr id="2" name="Rectangle 1"/>
          <p:cNvSpPr/>
          <p:nvPr/>
        </p:nvSpPr>
        <p:spPr>
          <a:xfrm>
            <a:off x="179512" y="1412776"/>
            <a:ext cx="4392488" cy="5276903"/>
          </a:xfrm>
          <a:prstGeom prst="rect">
            <a:avLst/>
          </a:prstGeom>
        </p:spPr>
        <p:style>
          <a:lnRef idx="2">
            <a:schemeClr val="dk1"/>
          </a:lnRef>
          <a:fillRef idx="1">
            <a:schemeClr val="lt1"/>
          </a:fillRef>
          <a:effectRef idx="0">
            <a:schemeClr val="dk1"/>
          </a:effectRef>
          <a:fontRef idx="minor">
            <a:schemeClr val="dk1"/>
          </a:fontRef>
        </p:style>
        <p:txBody>
          <a:bodyPr wrap="square">
            <a:noAutofit/>
          </a:bodyPr>
          <a:lstStyle/>
          <a:p>
            <a:r>
              <a:rPr lang="en-US" sz="1600" dirty="0"/>
              <a:t>The diagram shows a cell cycle.</a:t>
            </a:r>
          </a:p>
          <a:p>
            <a:endParaRPr lang="en-US" sz="1600" b="1" dirty="0" smtClean="0"/>
          </a:p>
          <a:p>
            <a:endParaRPr lang="en-US" sz="1600" b="1" dirty="0"/>
          </a:p>
          <a:p>
            <a:endParaRPr lang="en-US" sz="1600" b="1" dirty="0" smtClean="0"/>
          </a:p>
          <a:p>
            <a:endParaRPr lang="en-US" sz="1600" b="1" dirty="0" smtClean="0"/>
          </a:p>
          <a:p>
            <a:endParaRPr lang="en-US" sz="1600" b="1" dirty="0" smtClean="0"/>
          </a:p>
          <a:p>
            <a:endParaRPr lang="en-US" sz="1600" b="1" dirty="0"/>
          </a:p>
          <a:p>
            <a:endParaRPr lang="en-US" sz="1600" b="1" dirty="0" smtClean="0"/>
          </a:p>
          <a:p>
            <a:endParaRPr lang="en-US" sz="1600" b="1" dirty="0"/>
          </a:p>
          <a:p>
            <a:endParaRPr lang="en-US" sz="1600" b="1" dirty="0" smtClean="0"/>
          </a:p>
          <a:p>
            <a:r>
              <a:rPr lang="en-US" sz="1600" dirty="0" smtClean="0"/>
              <a:t>In </a:t>
            </a:r>
            <a:r>
              <a:rPr lang="en-US" sz="1600" dirty="0"/>
              <a:t>prophase of mitosis, the chromosomes become visible. Describe what happens in</a:t>
            </a:r>
          </a:p>
          <a:p>
            <a:r>
              <a:rPr lang="en-GB" sz="1600" dirty="0" smtClean="0"/>
              <a:t>metaphase</a:t>
            </a:r>
            <a:endParaRPr lang="en-GB" sz="1600" dirty="0"/>
          </a:p>
          <a:p>
            <a:endParaRPr lang="en-GB" sz="1600" i="1" dirty="0" smtClean="0"/>
          </a:p>
          <a:p>
            <a:endParaRPr lang="en-GB" sz="1600" i="1" dirty="0"/>
          </a:p>
          <a:p>
            <a:endParaRPr lang="en-GB" sz="1600" i="1" dirty="0" smtClean="0"/>
          </a:p>
          <a:p>
            <a:endParaRPr lang="en-GB" sz="1600" i="1" dirty="0"/>
          </a:p>
          <a:p>
            <a:endParaRPr lang="en-GB" sz="1600" i="1" dirty="0" smtClean="0"/>
          </a:p>
          <a:p>
            <a:endParaRPr lang="en-GB" sz="1600" i="1" dirty="0"/>
          </a:p>
          <a:p>
            <a:endParaRPr lang="en-GB" sz="1600" i="1" dirty="0" smtClean="0"/>
          </a:p>
          <a:p>
            <a:pPr algn="r"/>
            <a:r>
              <a:rPr lang="en-GB" sz="1600" dirty="0" smtClean="0"/>
              <a:t>(</a:t>
            </a:r>
            <a:r>
              <a:rPr lang="en-GB" sz="1600" dirty="0"/>
              <a:t>2 marks)</a:t>
            </a:r>
          </a:p>
        </p:txBody>
      </p:sp>
      <p:sp>
        <p:nvSpPr>
          <p:cNvPr id="3" name="Rectangle 2"/>
          <p:cNvSpPr/>
          <p:nvPr/>
        </p:nvSpPr>
        <p:spPr>
          <a:xfrm>
            <a:off x="4716016" y="1426700"/>
            <a:ext cx="4248472" cy="5262979"/>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GB" sz="1600" dirty="0"/>
              <a:t>anaphase.</a:t>
            </a:r>
          </a:p>
          <a:p>
            <a:endParaRPr lang="en-GB" sz="1600" i="1" dirty="0" smtClean="0"/>
          </a:p>
          <a:p>
            <a:endParaRPr lang="en-GB" sz="1600" i="1" dirty="0" smtClean="0"/>
          </a:p>
          <a:p>
            <a:endParaRPr lang="en-GB" sz="1600" i="1" dirty="0" smtClean="0"/>
          </a:p>
          <a:p>
            <a:endParaRPr lang="en-GB" sz="1600" i="1" dirty="0"/>
          </a:p>
          <a:p>
            <a:endParaRPr lang="en-GB" sz="1600" i="1" dirty="0"/>
          </a:p>
          <a:p>
            <a:endParaRPr lang="en-GB" sz="1600" i="1" dirty="0" smtClean="0"/>
          </a:p>
          <a:p>
            <a:endParaRPr lang="en-GB" sz="1600" i="1" dirty="0" smtClean="0"/>
          </a:p>
          <a:p>
            <a:endParaRPr lang="en-GB" sz="1600" i="1" dirty="0"/>
          </a:p>
          <a:p>
            <a:endParaRPr lang="en-GB" sz="1600" i="1" dirty="0" smtClean="0"/>
          </a:p>
          <a:p>
            <a:pPr algn="r"/>
            <a:r>
              <a:rPr lang="en-GB" sz="1600" dirty="0" smtClean="0"/>
              <a:t>(</a:t>
            </a:r>
            <a:r>
              <a:rPr lang="en-GB" sz="1600" dirty="0"/>
              <a:t>2 marks</a:t>
            </a:r>
            <a:r>
              <a:rPr lang="en-GB" sz="1600" dirty="0" smtClean="0"/>
              <a:t>)</a:t>
            </a:r>
          </a:p>
          <a:p>
            <a:r>
              <a:rPr lang="en-US" sz="1600" dirty="0"/>
              <a:t>Cells lining the human intestine complete the cell cycle in a short time. Explain the</a:t>
            </a:r>
          </a:p>
          <a:p>
            <a:r>
              <a:rPr lang="en-US" sz="1600" dirty="0"/>
              <a:t>advantage of these cells completing the cell cycle in a short time.</a:t>
            </a:r>
          </a:p>
          <a:p>
            <a:endParaRPr lang="en-GB" sz="1600" i="1" dirty="0" smtClean="0"/>
          </a:p>
          <a:p>
            <a:endParaRPr lang="en-GB" sz="1600" i="1" dirty="0" smtClean="0"/>
          </a:p>
          <a:p>
            <a:endParaRPr lang="en-GB" sz="1600" i="1" dirty="0"/>
          </a:p>
          <a:p>
            <a:endParaRPr lang="en-GB" sz="1600" i="1" dirty="0" smtClean="0"/>
          </a:p>
          <a:p>
            <a:endParaRPr lang="en-GB" sz="1600" i="1" dirty="0" smtClean="0"/>
          </a:p>
          <a:p>
            <a:pPr algn="r"/>
            <a:r>
              <a:rPr lang="en-GB" sz="1600" dirty="0" smtClean="0"/>
              <a:t>(</a:t>
            </a:r>
            <a:r>
              <a:rPr lang="en-GB" sz="1600" dirty="0"/>
              <a:t>1 mark</a:t>
            </a:r>
            <a:r>
              <a:rPr lang="en-GB" sz="1600" dirty="0" smtClean="0"/>
              <a:t>)</a:t>
            </a:r>
            <a:endParaRPr lang="en-GB" sz="1600" dirty="0"/>
          </a:p>
        </p:txBody>
      </p:sp>
      <p:pic>
        <p:nvPicPr>
          <p:cNvPr id="25602" name="Picture 2"/>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100000"/>
                    </a14:imgEffect>
                    <a14:imgEffect>
                      <a14:brightnessContrast contrast="-61000"/>
                    </a14:imgEffect>
                  </a14:imgLayer>
                </a14:imgProps>
              </a:ext>
              <a:ext uri="{28A0092B-C50C-407E-A947-70E740481C1C}">
                <a14:useLocalDpi xmlns:a14="http://schemas.microsoft.com/office/drawing/2010/main" val="0"/>
              </a:ext>
            </a:extLst>
          </a:blip>
          <a:srcRect/>
          <a:stretch>
            <a:fillRect/>
          </a:stretch>
        </p:blipFill>
        <p:spPr bwMode="auto">
          <a:xfrm>
            <a:off x="1259632" y="1772816"/>
            <a:ext cx="2520280" cy="203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2: Section 6: Cell division, diversity and cellular organisation</a:t>
            </a:r>
            <a:endParaRPr lang="en-GB" b="1" dirty="0">
              <a:latin typeface="Arial" pitchFamily="34" charset="0"/>
              <a:cs typeface="Arial" pitchFamily="34" charset="0"/>
            </a:endParaRPr>
          </a:p>
        </p:txBody>
      </p:sp>
    </p:spTree>
    <p:extLst>
      <p:ext uri="{BB962C8B-B14F-4D97-AF65-F5344CB8AC3E}">
        <p14:creationId xmlns:p14="http://schemas.microsoft.com/office/powerpoint/2010/main" val="245132567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2: Section1: Cell Structure</a:t>
            </a:r>
            <a:endParaRPr lang="en-GB" b="1" dirty="0">
              <a:latin typeface="Arial" pitchFamily="34" charset="0"/>
              <a:cs typeface="Arial" pitchFamily="34" charset="0"/>
            </a:endParaRPr>
          </a:p>
        </p:txBody>
      </p:sp>
      <p:sp>
        <p:nvSpPr>
          <p:cNvPr id="7" name="TextBox 6"/>
          <p:cNvSpPr txBox="1"/>
          <p:nvPr/>
        </p:nvSpPr>
        <p:spPr>
          <a:xfrm>
            <a:off x="179512" y="694266"/>
            <a:ext cx="5436000" cy="132343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600" dirty="0" smtClean="0"/>
              <a:t>2.1.1 Cell Structure:</a:t>
            </a:r>
          </a:p>
          <a:p>
            <a:r>
              <a:rPr lang="en-GB" sz="1600" dirty="0" smtClean="0"/>
              <a:t>How are different microscopes used?</a:t>
            </a:r>
          </a:p>
          <a:p>
            <a:r>
              <a:rPr lang="en-GB" sz="1600" dirty="0" smtClean="0"/>
              <a:t>What are the uses of the different types?</a:t>
            </a:r>
          </a:p>
          <a:p>
            <a:r>
              <a:rPr lang="en-GB" sz="1600" dirty="0" smtClean="0"/>
              <a:t>Can you recognise the images produced by different types of microscope?</a:t>
            </a:r>
          </a:p>
        </p:txBody>
      </p:sp>
      <p:sp>
        <p:nvSpPr>
          <p:cNvPr id="2" name="TextBox 1"/>
          <p:cNvSpPr txBox="1"/>
          <p:nvPr/>
        </p:nvSpPr>
        <p:spPr>
          <a:xfrm>
            <a:off x="5796136" y="694266"/>
            <a:ext cx="3168352" cy="1591733"/>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Key words:</a:t>
            </a:r>
          </a:p>
          <a:p>
            <a:r>
              <a:rPr lang="en-GB" sz="1400" dirty="0"/>
              <a:t>electron microscope</a:t>
            </a:r>
            <a:r>
              <a:rPr lang="en-GB" sz="1400" dirty="0" smtClean="0"/>
              <a:t>; </a:t>
            </a:r>
            <a:r>
              <a:rPr lang="en-GB" sz="1400" dirty="0"/>
              <a:t>light (optical) microscope</a:t>
            </a:r>
            <a:r>
              <a:rPr lang="en-GB" sz="1400" dirty="0" smtClean="0"/>
              <a:t>; photomicrograph; scanning electron microscope (SEM); transmission electron microscope (TEM); Light microscope; laser scanning confocal microscope</a:t>
            </a:r>
            <a:endParaRPr lang="en-GB" sz="1400" dirty="0"/>
          </a:p>
        </p:txBody>
      </p:sp>
      <p:sp>
        <p:nvSpPr>
          <p:cNvPr id="3" name="TextBox 2"/>
          <p:cNvSpPr txBox="1"/>
          <p:nvPr/>
        </p:nvSpPr>
        <p:spPr>
          <a:xfrm>
            <a:off x="179512" y="2348880"/>
            <a:ext cx="4320000" cy="2808312"/>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The transmission electron microscope:</a:t>
            </a:r>
          </a:p>
          <a:p>
            <a:r>
              <a:rPr lang="en-GB" sz="1600" dirty="0" smtClean="0"/>
              <a:t>How it works:</a:t>
            </a:r>
          </a:p>
          <a:p>
            <a:endParaRPr lang="en-GB" sz="1600" dirty="0"/>
          </a:p>
          <a:p>
            <a:endParaRPr lang="en-GB" sz="1600" dirty="0" smtClean="0"/>
          </a:p>
          <a:p>
            <a:endParaRPr lang="en-GB" sz="1600" dirty="0"/>
          </a:p>
          <a:p>
            <a:endParaRPr lang="en-GB" sz="1600" dirty="0" smtClean="0"/>
          </a:p>
          <a:p>
            <a:r>
              <a:rPr lang="en-GB" sz="1600" dirty="0" smtClean="0"/>
              <a:t>What are it’s limitations:</a:t>
            </a:r>
          </a:p>
          <a:p>
            <a:endParaRPr lang="en-GB" sz="1600" dirty="0"/>
          </a:p>
          <a:p>
            <a:endParaRPr lang="en-GB" sz="1600" dirty="0" smtClean="0"/>
          </a:p>
          <a:p>
            <a:endParaRPr lang="en-GB" sz="1600" dirty="0"/>
          </a:p>
        </p:txBody>
      </p:sp>
      <p:sp>
        <p:nvSpPr>
          <p:cNvPr id="6" name="TextBox 5"/>
          <p:cNvSpPr txBox="1"/>
          <p:nvPr/>
        </p:nvSpPr>
        <p:spPr>
          <a:xfrm>
            <a:off x="4644008" y="2348880"/>
            <a:ext cx="4320000" cy="2808312"/>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The scanning electron microscope:</a:t>
            </a:r>
          </a:p>
          <a:p>
            <a:r>
              <a:rPr lang="en-GB" sz="1600" dirty="0"/>
              <a:t>How it works:</a:t>
            </a:r>
          </a:p>
          <a:p>
            <a:endParaRPr lang="en-GB" sz="1600" dirty="0"/>
          </a:p>
          <a:p>
            <a:endParaRPr lang="en-GB" sz="1600" dirty="0"/>
          </a:p>
          <a:p>
            <a:endParaRPr lang="en-GB" sz="1600" dirty="0"/>
          </a:p>
          <a:p>
            <a:endParaRPr lang="en-GB" sz="1600" dirty="0"/>
          </a:p>
          <a:p>
            <a:r>
              <a:rPr lang="en-GB" sz="1600" dirty="0"/>
              <a:t>What are it’s limitations:</a:t>
            </a:r>
          </a:p>
          <a:p>
            <a:endParaRPr lang="en-GB" sz="1600" dirty="0"/>
          </a:p>
          <a:p>
            <a:endParaRPr lang="en-GB" sz="1600" dirty="0"/>
          </a:p>
          <a:p>
            <a:endParaRPr lang="en-GB" sz="1600" dirty="0"/>
          </a:p>
          <a:p>
            <a:endParaRPr lang="en-GB" sz="1600" dirty="0"/>
          </a:p>
        </p:txBody>
      </p:sp>
      <p:sp>
        <p:nvSpPr>
          <p:cNvPr id="8" name="TextBox 7"/>
          <p:cNvSpPr txBox="1"/>
          <p:nvPr/>
        </p:nvSpPr>
        <p:spPr>
          <a:xfrm>
            <a:off x="179512" y="5309592"/>
            <a:ext cx="8784976" cy="1287760"/>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What are the differences between the images produced by a TEM and a SEM?</a:t>
            </a:r>
            <a:endParaRPr lang="en-GB" sz="1600" dirty="0"/>
          </a:p>
          <a:p>
            <a:endParaRPr lang="en-GB" sz="1600" dirty="0" smtClean="0"/>
          </a:p>
          <a:p>
            <a:endParaRPr lang="en-GB" sz="1600" dirty="0"/>
          </a:p>
        </p:txBody>
      </p:sp>
    </p:spTree>
    <p:extLst>
      <p:ext uri="{BB962C8B-B14F-4D97-AF65-F5344CB8AC3E}">
        <p14:creationId xmlns:p14="http://schemas.microsoft.com/office/powerpoint/2010/main" val="1928546225"/>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2: Section1: Cell Structure</a:t>
            </a:r>
            <a:endParaRPr lang="en-GB" b="1" dirty="0">
              <a:latin typeface="Arial" pitchFamily="34" charset="0"/>
              <a:cs typeface="Arial" pitchFamily="34" charset="0"/>
            </a:endParaRPr>
          </a:p>
        </p:txBody>
      </p:sp>
      <p:sp>
        <p:nvSpPr>
          <p:cNvPr id="7" name="TextBox 6"/>
          <p:cNvSpPr txBox="1"/>
          <p:nvPr/>
        </p:nvSpPr>
        <p:spPr>
          <a:xfrm>
            <a:off x="179512" y="694266"/>
            <a:ext cx="5436000" cy="132343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600" dirty="0" smtClean="0"/>
              <a:t>2.1.1 Cell Structure:</a:t>
            </a:r>
          </a:p>
          <a:p>
            <a:r>
              <a:rPr lang="en-GB" sz="1600" dirty="0" smtClean="0"/>
              <a:t>How are different microscopes used?</a:t>
            </a:r>
          </a:p>
          <a:p>
            <a:r>
              <a:rPr lang="en-GB" sz="1600" dirty="0" smtClean="0"/>
              <a:t>What are the uses of the different types?</a:t>
            </a:r>
          </a:p>
          <a:p>
            <a:r>
              <a:rPr lang="en-GB" sz="1600" dirty="0" smtClean="0"/>
              <a:t>Can you recognise the images produced by different types of microscope?</a:t>
            </a:r>
          </a:p>
        </p:txBody>
      </p:sp>
      <p:sp>
        <p:nvSpPr>
          <p:cNvPr id="2" name="TextBox 1"/>
          <p:cNvSpPr txBox="1"/>
          <p:nvPr/>
        </p:nvSpPr>
        <p:spPr>
          <a:xfrm>
            <a:off x="5796136" y="694266"/>
            <a:ext cx="3168352" cy="1591733"/>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Key words:</a:t>
            </a:r>
          </a:p>
          <a:p>
            <a:r>
              <a:rPr lang="en-GB" sz="1400" dirty="0"/>
              <a:t>electron microscope</a:t>
            </a:r>
            <a:r>
              <a:rPr lang="en-GB" sz="1400" dirty="0" smtClean="0"/>
              <a:t>; </a:t>
            </a:r>
            <a:r>
              <a:rPr lang="en-GB" sz="1400" dirty="0"/>
              <a:t>light (optical) microscope</a:t>
            </a:r>
            <a:r>
              <a:rPr lang="en-GB" sz="1400" dirty="0" smtClean="0"/>
              <a:t>; photomicrograph; scanning electron microscope (SEM); transmission electron microscope (TEM); Light microscope; laser scanning confocal microscope</a:t>
            </a:r>
            <a:endParaRPr lang="en-GB" sz="1400" dirty="0"/>
          </a:p>
        </p:txBody>
      </p:sp>
      <p:sp>
        <p:nvSpPr>
          <p:cNvPr id="3" name="TextBox 2"/>
          <p:cNvSpPr txBox="1"/>
          <p:nvPr/>
        </p:nvSpPr>
        <p:spPr>
          <a:xfrm>
            <a:off x="179512" y="2348880"/>
            <a:ext cx="4320000" cy="2808312"/>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The light microscope:</a:t>
            </a:r>
          </a:p>
          <a:p>
            <a:r>
              <a:rPr lang="en-GB" sz="1600" dirty="0" smtClean="0"/>
              <a:t>How it works:</a:t>
            </a:r>
          </a:p>
          <a:p>
            <a:endParaRPr lang="en-GB" sz="1600" dirty="0"/>
          </a:p>
          <a:p>
            <a:endParaRPr lang="en-GB" sz="1600" dirty="0" smtClean="0"/>
          </a:p>
          <a:p>
            <a:endParaRPr lang="en-GB" sz="1600" dirty="0"/>
          </a:p>
          <a:p>
            <a:endParaRPr lang="en-GB" sz="1600" dirty="0" smtClean="0"/>
          </a:p>
          <a:p>
            <a:r>
              <a:rPr lang="en-GB" sz="1600" dirty="0" smtClean="0"/>
              <a:t>What are it’s limitations:</a:t>
            </a:r>
          </a:p>
          <a:p>
            <a:endParaRPr lang="en-GB" sz="1600" dirty="0"/>
          </a:p>
          <a:p>
            <a:endParaRPr lang="en-GB" sz="1600" dirty="0" smtClean="0"/>
          </a:p>
          <a:p>
            <a:endParaRPr lang="en-GB" sz="1600" dirty="0"/>
          </a:p>
        </p:txBody>
      </p:sp>
      <p:sp>
        <p:nvSpPr>
          <p:cNvPr id="6" name="TextBox 5"/>
          <p:cNvSpPr txBox="1"/>
          <p:nvPr/>
        </p:nvSpPr>
        <p:spPr>
          <a:xfrm>
            <a:off x="4644008" y="2348880"/>
            <a:ext cx="4320000" cy="2808312"/>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The laser confocal microscope:</a:t>
            </a:r>
          </a:p>
          <a:p>
            <a:r>
              <a:rPr lang="en-GB" sz="1600" dirty="0"/>
              <a:t>How it works:</a:t>
            </a:r>
          </a:p>
          <a:p>
            <a:endParaRPr lang="en-GB" sz="1600" dirty="0"/>
          </a:p>
          <a:p>
            <a:endParaRPr lang="en-GB" sz="1600" dirty="0"/>
          </a:p>
          <a:p>
            <a:endParaRPr lang="en-GB" sz="1600" dirty="0"/>
          </a:p>
          <a:p>
            <a:endParaRPr lang="en-GB" sz="1600" dirty="0"/>
          </a:p>
          <a:p>
            <a:r>
              <a:rPr lang="en-GB" sz="1600" dirty="0"/>
              <a:t>What are it’s limitations:</a:t>
            </a:r>
          </a:p>
          <a:p>
            <a:endParaRPr lang="en-GB" sz="1600" dirty="0"/>
          </a:p>
          <a:p>
            <a:endParaRPr lang="en-GB" sz="1600" dirty="0"/>
          </a:p>
          <a:p>
            <a:endParaRPr lang="en-GB" sz="1600" dirty="0"/>
          </a:p>
          <a:p>
            <a:endParaRPr lang="en-GB" sz="1600" dirty="0"/>
          </a:p>
        </p:txBody>
      </p:sp>
      <p:sp>
        <p:nvSpPr>
          <p:cNvPr id="8" name="TextBox 7"/>
          <p:cNvSpPr txBox="1"/>
          <p:nvPr/>
        </p:nvSpPr>
        <p:spPr>
          <a:xfrm>
            <a:off x="179512" y="5309592"/>
            <a:ext cx="8784976" cy="1287760"/>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What are the differences between the images produced by a light microscope and and a laser confocal microscope?</a:t>
            </a:r>
            <a:endParaRPr lang="en-GB" sz="1600" dirty="0"/>
          </a:p>
          <a:p>
            <a:endParaRPr lang="en-GB" sz="1600" dirty="0" smtClean="0"/>
          </a:p>
          <a:p>
            <a:endParaRPr lang="en-GB" sz="1600" dirty="0"/>
          </a:p>
        </p:txBody>
      </p:sp>
    </p:spTree>
    <p:extLst>
      <p:ext uri="{BB962C8B-B14F-4D97-AF65-F5344CB8AC3E}">
        <p14:creationId xmlns:p14="http://schemas.microsoft.com/office/powerpoint/2010/main" val="3181369298"/>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2: Section 1: Cell Structure</a:t>
            </a:r>
            <a:endParaRPr lang="en-GB" b="1" dirty="0">
              <a:latin typeface="Arial" pitchFamily="34" charset="0"/>
              <a:cs typeface="Arial" pitchFamily="34" charset="0"/>
            </a:endParaRPr>
          </a:p>
        </p:txBody>
      </p:sp>
      <p:sp>
        <p:nvSpPr>
          <p:cNvPr id="7" name="TextBox 6"/>
          <p:cNvSpPr txBox="1"/>
          <p:nvPr/>
        </p:nvSpPr>
        <p:spPr>
          <a:xfrm>
            <a:off x="179512" y="644201"/>
            <a:ext cx="3312988" cy="156966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600" dirty="0" smtClean="0"/>
              <a:t>2.1.1 Cell Structure:</a:t>
            </a:r>
          </a:p>
          <a:p>
            <a:r>
              <a:rPr lang="en-GB" sz="1600" dirty="0" smtClean="0"/>
              <a:t>What is meant by the term ultrastructure?</a:t>
            </a:r>
          </a:p>
          <a:p>
            <a:r>
              <a:rPr lang="en-GB" sz="1600" dirty="0" smtClean="0"/>
              <a:t>What are the key difference between eukaryotic and prokaryotic cells.</a:t>
            </a:r>
          </a:p>
          <a:p>
            <a:endParaRPr lang="en-GB" sz="1600" dirty="0" smtClean="0"/>
          </a:p>
        </p:txBody>
      </p:sp>
      <p:sp>
        <p:nvSpPr>
          <p:cNvPr id="2" name="TextBox 1"/>
          <p:cNvSpPr txBox="1"/>
          <p:nvPr/>
        </p:nvSpPr>
        <p:spPr>
          <a:xfrm>
            <a:off x="3657601" y="653779"/>
            <a:ext cx="5306888" cy="1175021"/>
          </a:xfrm>
          <a:prstGeom prst="rect">
            <a:avLst/>
          </a:prstGeom>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Key words:</a:t>
            </a:r>
            <a:r>
              <a:rPr lang="en-GB" sz="1400" dirty="0" smtClean="0"/>
              <a:t> cristae; double membrane; </a:t>
            </a:r>
            <a:r>
              <a:rPr lang="en-GB" sz="1400" dirty="0"/>
              <a:t>endoplasmic reticulum (ER); </a:t>
            </a:r>
            <a:r>
              <a:rPr lang="en-GB" sz="1400" dirty="0" smtClean="0"/>
              <a:t>eukaryotic </a:t>
            </a:r>
            <a:r>
              <a:rPr lang="en-GB" sz="1400" dirty="0"/>
              <a:t>cell</a:t>
            </a:r>
            <a:r>
              <a:rPr lang="en-GB" sz="1400" dirty="0" smtClean="0"/>
              <a:t>; </a:t>
            </a:r>
            <a:r>
              <a:rPr lang="en-GB" sz="1400" dirty="0"/>
              <a:t>Golgi apparatus; lysosome; </a:t>
            </a:r>
            <a:r>
              <a:rPr lang="en-GB" sz="1400" dirty="0" smtClean="0"/>
              <a:t>matrix; </a:t>
            </a:r>
            <a:r>
              <a:rPr lang="en-GB" sz="1400" dirty="0"/>
              <a:t>microvilli;</a:t>
            </a:r>
            <a:r>
              <a:rPr lang="en-GB" sz="1400" dirty="0" smtClean="0"/>
              <a:t> mitochondria; </a:t>
            </a:r>
            <a:r>
              <a:rPr lang="en-GB" sz="1400" dirty="0"/>
              <a:t>nuclear envelope</a:t>
            </a:r>
            <a:r>
              <a:rPr lang="en-GB" sz="1400" dirty="0" smtClean="0"/>
              <a:t>;</a:t>
            </a:r>
            <a:r>
              <a:rPr lang="en-GB" sz="1400" dirty="0"/>
              <a:t> nuclear pore; nucleolus</a:t>
            </a:r>
            <a:r>
              <a:rPr lang="en-GB" sz="1400" dirty="0" smtClean="0"/>
              <a:t>; nucleoplasm; </a:t>
            </a:r>
            <a:r>
              <a:rPr lang="en-GB" sz="1400" dirty="0"/>
              <a:t>nucleus;</a:t>
            </a:r>
            <a:r>
              <a:rPr lang="en-GB" sz="1400" dirty="0" smtClean="0"/>
              <a:t> membrane bound organelles</a:t>
            </a:r>
            <a:r>
              <a:rPr lang="en-GB" sz="1400" dirty="0"/>
              <a:t>;</a:t>
            </a:r>
            <a:r>
              <a:rPr lang="en-GB" sz="1400" dirty="0" smtClean="0"/>
              <a:t> ribosome; rough </a:t>
            </a:r>
            <a:r>
              <a:rPr lang="en-GB" sz="1400" dirty="0"/>
              <a:t>ER; smooth ER; </a:t>
            </a:r>
            <a:r>
              <a:rPr lang="en-GB" sz="1400" dirty="0" smtClean="0"/>
              <a:t>ultrastructure; naked DNA; Peptidoglycan; </a:t>
            </a:r>
          </a:p>
        </p:txBody>
      </p:sp>
      <p:sp>
        <p:nvSpPr>
          <p:cNvPr id="3" name="Rectangle 2"/>
          <p:cNvSpPr/>
          <p:nvPr/>
        </p:nvSpPr>
        <p:spPr>
          <a:xfrm>
            <a:off x="179512" y="2420888"/>
            <a:ext cx="4773489" cy="4176464"/>
          </a:xfrm>
          <a:prstGeom prst="rect">
            <a:avLst/>
          </a:prstGeom>
        </p:spPr>
        <p:style>
          <a:lnRef idx="2">
            <a:schemeClr val="dk1"/>
          </a:lnRef>
          <a:fillRef idx="1">
            <a:schemeClr val="lt1"/>
          </a:fillRef>
          <a:effectRef idx="0">
            <a:schemeClr val="dk1"/>
          </a:effectRef>
          <a:fontRef idx="minor">
            <a:schemeClr val="dk1"/>
          </a:fontRef>
        </p:style>
        <p:txBody>
          <a:bodyPr wrap="square">
            <a:noAutofit/>
          </a:bodyPr>
          <a:lstStyle/>
          <a:p>
            <a:r>
              <a:rPr lang="en-GB" sz="1600" dirty="0" smtClean="0"/>
              <a:t>Is this a prokaryotic or eukaryotic cell? Label the organelles</a:t>
            </a:r>
          </a:p>
        </p:txBody>
      </p:sp>
      <p:pic>
        <p:nvPicPr>
          <p:cNvPr id="5" name="Picture 4" descr="Screen Shot 2016-04-15 at 06.21.13.png"/>
          <p:cNvPicPr>
            <a:picLocks noChangeAspect="1"/>
          </p:cNvPicPr>
          <p:nvPr/>
        </p:nvPicPr>
        <p:blipFill>
          <a:blip r:embed="rId2">
            <a:extLst>
              <a:ext uri="{BEBA8EAE-BF5A-486C-A8C5-ECC9F3942E4B}">
                <a14:imgProps xmlns:a14="http://schemas.microsoft.com/office/drawing/2010/main">
                  <a14:imgLayer r:embed="rId3">
                    <a14:imgEffect>
                      <a14:sharpenSoften amount="100000"/>
                    </a14:imgEffect>
                    <a14:imgEffect>
                      <a14:brightnessContrast contrast="-22000"/>
                    </a14:imgEffect>
                  </a14:imgLayer>
                </a14:imgProps>
              </a:ext>
              <a:ext uri="{28A0092B-C50C-407E-A947-70E740481C1C}">
                <a14:useLocalDpi xmlns:a14="http://schemas.microsoft.com/office/drawing/2010/main" val="0"/>
              </a:ext>
            </a:extLst>
          </a:blip>
          <a:stretch>
            <a:fillRect/>
          </a:stretch>
        </p:blipFill>
        <p:spPr>
          <a:xfrm>
            <a:off x="179513" y="2969526"/>
            <a:ext cx="4633787" cy="3521654"/>
          </a:xfrm>
          <a:prstGeom prst="rect">
            <a:avLst/>
          </a:prstGeom>
        </p:spPr>
      </p:pic>
      <p:graphicFrame>
        <p:nvGraphicFramePr>
          <p:cNvPr id="8" name="Table 7"/>
          <p:cNvGraphicFramePr>
            <a:graphicFrameLocks noGrp="1"/>
          </p:cNvGraphicFramePr>
          <p:nvPr>
            <p:extLst>
              <p:ext uri="{D42A27DB-BD31-4B8C-83A1-F6EECF244321}">
                <p14:modId xmlns:p14="http://schemas.microsoft.com/office/powerpoint/2010/main" val="3848035384"/>
              </p:ext>
            </p:extLst>
          </p:nvPr>
        </p:nvGraphicFramePr>
        <p:xfrm>
          <a:off x="5080000" y="1901778"/>
          <a:ext cx="3782888" cy="4800497"/>
        </p:xfrm>
        <a:graphic>
          <a:graphicData uri="http://schemas.openxmlformats.org/drawingml/2006/table">
            <a:tbl>
              <a:tblPr firstRow="1" bandRow="1">
                <a:tableStyleId>{5C22544A-7EE6-4342-B048-85BDC9FD1C3A}</a:tableStyleId>
              </a:tblPr>
              <a:tblGrid>
                <a:gridCol w="1041400"/>
                <a:gridCol w="2741488"/>
              </a:tblGrid>
              <a:tr h="258335">
                <a:tc>
                  <a:txBody>
                    <a:bodyPr/>
                    <a:lstStyle/>
                    <a:p>
                      <a:r>
                        <a:rPr lang="en-US" sz="1400" dirty="0" smtClean="0">
                          <a:solidFill>
                            <a:schemeClr val="tx1"/>
                          </a:solidFill>
                        </a:rPr>
                        <a:t>Organelle</a:t>
                      </a:r>
                      <a:endParaRPr lang="en-US" sz="14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r>
                        <a:rPr lang="en-US" dirty="0" smtClean="0">
                          <a:solidFill>
                            <a:schemeClr val="tx1"/>
                          </a:solidFill>
                        </a:rPr>
                        <a:t>Function</a:t>
                      </a:r>
                      <a:endParaRPr lang="en-US"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258335">
                <a:tc>
                  <a:txBody>
                    <a:bodyPr/>
                    <a:lstStyle/>
                    <a:p>
                      <a:r>
                        <a:rPr lang="en-US" sz="1400" dirty="0" smtClean="0">
                          <a:solidFill>
                            <a:schemeClr val="tx1"/>
                          </a:solidFill>
                        </a:rPr>
                        <a:t>Nucleus</a:t>
                      </a:r>
                      <a:endParaRPr lang="en-US" sz="14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452086">
                <a:tc>
                  <a:txBody>
                    <a:bodyPr/>
                    <a:lstStyle/>
                    <a:p>
                      <a:r>
                        <a:rPr lang="en-US" sz="1100" dirty="0" smtClean="0">
                          <a:solidFill>
                            <a:schemeClr val="tx1"/>
                          </a:solidFill>
                        </a:rPr>
                        <a:t>Mitochondrion</a:t>
                      </a:r>
                      <a:endParaRPr lang="en-US" sz="11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258335">
                <a:tc>
                  <a:txBody>
                    <a:bodyPr/>
                    <a:lstStyle/>
                    <a:p>
                      <a:r>
                        <a:rPr lang="en-US" sz="1400" dirty="0" smtClean="0">
                          <a:solidFill>
                            <a:schemeClr val="tx1"/>
                          </a:solidFill>
                        </a:rPr>
                        <a:t>Lysosome</a:t>
                      </a:r>
                      <a:endParaRPr lang="en-US" sz="14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452086">
                <a:tc>
                  <a:txBody>
                    <a:bodyPr/>
                    <a:lstStyle/>
                    <a:p>
                      <a:r>
                        <a:rPr lang="en-US" sz="1400" dirty="0" smtClean="0">
                          <a:solidFill>
                            <a:schemeClr val="tx1"/>
                          </a:solidFill>
                        </a:rPr>
                        <a:t>Smooth ER</a:t>
                      </a:r>
                      <a:endParaRPr lang="en-US" sz="14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258335">
                <a:tc>
                  <a:txBody>
                    <a:bodyPr/>
                    <a:lstStyle/>
                    <a:p>
                      <a:r>
                        <a:rPr lang="en-US" sz="1400" dirty="0" smtClean="0">
                          <a:solidFill>
                            <a:schemeClr val="tx1"/>
                          </a:solidFill>
                        </a:rPr>
                        <a:t>Rough ER</a:t>
                      </a:r>
                      <a:endParaRPr lang="en-US" sz="14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258335">
                <a:tc>
                  <a:txBody>
                    <a:bodyPr/>
                    <a:lstStyle/>
                    <a:p>
                      <a:r>
                        <a:rPr lang="en-US" sz="1400" dirty="0" smtClean="0">
                          <a:solidFill>
                            <a:schemeClr val="tx1"/>
                          </a:solidFill>
                        </a:rPr>
                        <a:t>Golgi</a:t>
                      </a:r>
                      <a:r>
                        <a:rPr lang="en-US" sz="1400" baseline="0" dirty="0" smtClean="0">
                          <a:solidFill>
                            <a:schemeClr val="tx1"/>
                          </a:solidFill>
                        </a:rPr>
                        <a:t> body</a:t>
                      </a:r>
                      <a:endParaRPr lang="en-US" sz="14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258335">
                <a:tc>
                  <a:txBody>
                    <a:bodyPr/>
                    <a:lstStyle/>
                    <a:p>
                      <a:r>
                        <a:rPr lang="en-US" sz="1400" dirty="0" smtClean="0">
                          <a:solidFill>
                            <a:schemeClr val="tx1"/>
                          </a:solidFill>
                        </a:rPr>
                        <a:t>Nucleolus</a:t>
                      </a:r>
                      <a:endParaRPr lang="en-US" sz="14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452086">
                <a:tc>
                  <a:txBody>
                    <a:bodyPr/>
                    <a:lstStyle/>
                    <a:p>
                      <a:r>
                        <a:rPr lang="en-US" sz="1400" dirty="0" smtClean="0">
                          <a:solidFill>
                            <a:schemeClr val="tx1"/>
                          </a:solidFill>
                        </a:rPr>
                        <a:t>Nuclear envelope</a:t>
                      </a:r>
                      <a:endParaRPr lang="en-US" sz="14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452086">
                <a:tc>
                  <a:txBody>
                    <a:bodyPr/>
                    <a:lstStyle/>
                    <a:p>
                      <a:r>
                        <a:rPr lang="en-US" sz="1400" dirty="0" smtClean="0">
                          <a:solidFill>
                            <a:schemeClr val="tx1"/>
                          </a:solidFill>
                        </a:rPr>
                        <a:t>Ribosomes</a:t>
                      </a:r>
                      <a:endParaRPr lang="en-US" sz="14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258335">
                <a:tc>
                  <a:txBody>
                    <a:bodyPr/>
                    <a:lstStyle/>
                    <a:p>
                      <a:r>
                        <a:rPr lang="en-US" sz="1400" dirty="0" smtClean="0">
                          <a:solidFill>
                            <a:schemeClr val="tx1"/>
                          </a:solidFill>
                        </a:rPr>
                        <a:t>Cilia</a:t>
                      </a:r>
                      <a:endParaRPr lang="en-US" sz="14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258335">
                <a:tc>
                  <a:txBody>
                    <a:bodyPr/>
                    <a:lstStyle/>
                    <a:p>
                      <a:r>
                        <a:rPr lang="en-US" sz="1400" dirty="0" smtClean="0">
                          <a:solidFill>
                            <a:schemeClr val="tx1"/>
                          </a:solidFill>
                        </a:rPr>
                        <a:t>Centrioles</a:t>
                      </a:r>
                      <a:endParaRPr lang="en-US" sz="14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2923643838"/>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2: Section 1: Cell Structure</a:t>
            </a:r>
            <a:endParaRPr lang="en-GB" b="1" dirty="0">
              <a:latin typeface="Arial" pitchFamily="34" charset="0"/>
              <a:cs typeface="Arial" pitchFamily="34" charset="0"/>
            </a:endParaRPr>
          </a:p>
        </p:txBody>
      </p:sp>
      <p:sp>
        <p:nvSpPr>
          <p:cNvPr id="7" name="TextBox 6"/>
          <p:cNvSpPr txBox="1"/>
          <p:nvPr/>
        </p:nvSpPr>
        <p:spPr>
          <a:xfrm>
            <a:off x="179512" y="788511"/>
            <a:ext cx="4356000" cy="132343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600" dirty="0" smtClean="0"/>
              <a:t>2.1.1 Cell Structure:</a:t>
            </a:r>
          </a:p>
          <a:p>
            <a:r>
              <a:rPr lang="en-GB" sz="1600" dirty="0" smtClean="0"/>
              <a:t>Be able to label a diagram showing the ultrastructure of a prokaryotic cell.</a:t>
            </a:r>
          </a:p>
          <a:p>
            <a:r>
              <a:rPr lang="en-GB" sz="1600" dirty="0" smtClean="0"/>
              <a:t>Be able to give the functions of the organelles.</a:t>
            </a:r>
          </a:p>
          <a:p>
            <a:endParaRPr lang="en-GB" sz="1600" dirty="0" smtClean="0"/>
          </a:p>
        </p:txBody>
      </p:sp>
      <p:sp>
        <p:nvSpPr>
          <p:cNvPr id="2" name="TextBox 1"/>
          <p:cNvSpPr txBox="1"/>
          <p:nvPr/>
        </p:nvSpPr>
        <p:spPr>
          <a:xfrm>
            <a:off x="4716016" y="788511"/>
            <a:ext cx="4248472" cy="1415772"/>
          </a:xfrm>
          <a:prstGeom prst="rect">
            <a:avLst/>
          </a:prstGeom>
          <a:ln w="31750"/>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Key words: Ultrastructure; flagellum; nucleoid region; </a:t>
            </a:r>
            <a:r>
              <a:rPr lang="en-GB" sz="1600" dirty="0" err="1" smtClean="0"/>
              <a:t>pilli</a:t>
            </a:r>
            <a:r>
              <a:rPr lang="en-GB" sz="1600" dirty="0" smtClean="0"/>
              <a:t>; </a:t>
            </a:r>
            <a:r>
              <a:rPr lang="en-GB" sz="1600" dirty="0" err="1" smtClean="0"/>
              <a:t>mesosome</a:t>
            </a:r>
            <a:r>
              <a:rPr lang="en-GB" sz="1600" dirty="0" smtClean="0"/>
              <a:t>; ribosomes; peptidoglycan cell wall; plasma membrane; plasmid; </a:t>
            </a:r>
            <a:endParaRPr lang="en-GB" sz="1400" dirty="0" smtClean="0"/>
          </a:p>
        </p:txBody>
      </p:sp>
      <p:sp>
        <p:nvSpPr>
          <p:cNvPr id="3" name="Rectangle 2"/>
          <p:cNvSpPr/>
          <p:nvPr/>
        </p:nvSpPr>
        <p:spPr>
          <a:xfrm>
            <a:off x="179512" y="2298700"/>
            <a:ext cx="6005388" cy="4298652"/>
          </a:xfrm>
          <a:prstGeom prst="rect">
            <a:avLst/>
          </a:prstGeom>
        </p:spPr>
        <p:style>
          <a:lnRef idx="2">
            <a:schemeClr val="dk1"/>
          </a:lnRef>
          <a:fillRef idx="1">
            <a:schemeClr val="lt1"/>
          </a:fillRef>
          <a:effectRef idx="0">
            <a:schemeClr val="dk1"/>
          </a:effectRef>
          <a:fontRef idx="minor">
            <a:schemeClr val="dk1"/>
          </a:fontRef>
        </p:style>
        <p:txBody>
          <a:bodyPr wrap="square">
            <a:noAutofit/>
          </a:bodyPr>
          <a:lstStyle/>
          <a:p>
            <a:r>
              <a:rPr lang="en-GB" sz="1600" dirty="0" smtClean="0"/>
              <a:t>Name the organelles labelled.  Highlight the structures that are always present in ALL prokaryotic cells.</a:t>
            </a:r>
          </a:p>
          <a:p>
            <a:endParaRPr lang="en-GB" sz="1600" dirty="0" smtClean="0"/>
          </a:p>
        </p:txBody>
      </p:sp>
      <p:pic>
        <p:nvPicPr>
          <p:cNvPr id="5" name="Picture 4"/>
          <p:cNvPicPr>
            <a:picLocks noChangeAspect="1"/>
          </p:cNvPicPr>
          <p:nvPr/>
        </p:nvPicPr>
        <p:blipFill>
          <a:blip r:embed="rId2"/>
          <a:stretch>
            <a:fillRect/>
          </a:stretch>
        </p:blipFill>
        <p:spPr>
          <a:xfrm>
            <a:off x="594360" y="2877170"/>
            <a:ext cx="5349240" cy="3580482"/>
          </a:xfrm>
          <a:prstGeom prst="rect">
            <a:avLst/>
          </a:prstGeom>
        </p:spPr>
      </p:pic>
      <p:sp>
        <p:nvSpPr>
          <p:cNvPr id="6" name="TextBox 5"/>
          <p:cNvSpPr txBox="1"/>
          <p:nvPr/>
        </p:nvSpPr>
        <p:spPr>
          <a:xfrm>
            <a:off x="6350000" y="2298700"/>
            <a:ext cx="2614488" cy="4247317"/>
          </a:xfrm>
          <a:prstGeom prst="rect">
            <a:avLst/>
          </a:prstGeom>
          <a:noFill/>
          <a:ln w="22225">
            <a:solidFill>
              <a:schemeClr val="tx1"/>
            </a:solidFill>
          </a:ln>
        </p:spPr>
        <p:txBody>
          <a:bodyPr wrap="square" rtlCol="0">
            <a:spAutoFit/>
          </a:bodyPr>
          <a:lstStyle/>
          <a:p>
            <a:r>
              <a:rPr lang="en-US" dirty="0" smtClean="0"/>
              <a:t>Give the functions of:</a:t>
            </a:r>
          </a:p>
          <a:p>
            <a:r>
              <a:rPr lang="en-US" dirty="0" smtClean="0"/>
              <a:t>Pilli:</a:t>
            </a:r>
          </a:p>
          <a:p>
            <a:endParaRPr lang="en-US" dirty="0"/>
          </a:p>
          <a:p>
            <a:r>
              <a:rPr lang="en-US" dirty="0" err="1" smtClean="0"/>
              <a:t>Mesosome</a:t>
            </a:r>
            <a:r>
              <a:rPr lang="en-US" dirty="0" smtClean="0"/>
              <a:t>:</a:t>
            </a:r>
          </a:p>
          <a:p>
            <a:endParaRPr lang="en-US" dirty="0"/>
          </a:p>
          <a:p>
            <a:r>
              <a:rPr lang="en-US" dirty="0" smtClean="0"/>
              <a:t>Plasma membrane:</a:t>
            </a:r>
          </a:p>
          <a:p>
            <a:endParaRPr lang="en-US" dirty="0"/>
          </a:p>
          <a:p>
            <a:r>
              <a:rPr lang="en-US" dirty="0" smtClean="0"/>
              <a:t>Flagellum:</a:t>
            </a:r>
          </a:p>
          <a:p>
            <a:endParaRPr lang="en-US" dirty="0"/>
          </a:p>
          <a:p>
            <a:r>
              <a:rPr lang="en-US" dirty="0" smtClean="0"/>
              <a:t>Plasmid:</a:t>
            </a:r>
          </a:p>
          <a:p>
            <a:endParaRPr lang="en-US" dirty="0"/>
          </a:p>
          <a:p>
            <a:r>
              <a:rPr lang="en-US" dirty="0" smtClean="0"/>
              <a:t>Cell wall:</a:t>
            </a:r>
          </a:p>
          <a:p>
            <a:endParaRPr lang="en-US" dirty="0"/>
          </a:p>
          <a:p>
            <a:r>
              <a:rPr lang="en-US" dirty="0" smtClean="0"/>
              <a:t>Slime capsule:</a:t>
            </a:r>
          </a:p>
          <a:p>
            <a:endParaRPr lang="en-US" dirty="0"/>
          </a:p>
        </p:txBody>
      </p:sp>
    </p:spTree>
    <p:extLst>
      <p:ext uri="{BB962C8B-B14F-4D97-AF65-F5344CB8AC3E}">
        <p14:creationId xmlns:p14="http://schemas.microsoft.com/office/powerpoint/2010/main" val="570508549"/>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188640"/>
            <a:ext cx="878497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Arial" pitchFamily="34" charset="0"/>
                <a:cs typeface="Arial" pitchFamily="34" charset="0"/>
              </a:rPr>
              <a:t>Module 2: Section 1: Cell Structure</a:t>
            </a:r>
            <a:endParaRPr lang="en-GB" b="1" dirty="0">
              <a:latin typeface="Arial" pitchFamily="34" charset="0"/>
              <a:cs typeface="Arial" pitchFamily="34" charset="0"/>
            </a:endParaRPr>
          </a:p>
        </p:txBody>
      </p:sp>
      <p:sp>
        <p:nvSpPr>
          <p:cNvPr id="7" name="TextBox 6"/>
          <p:cNvSpPr txBox="1"/>
          <p:nvPr/>
        </p:nvSpPr>
        <p:spPr>
          <a:xfrm>
            <a:off x="179512" y="788511"/>
            <a:ext cx="4356000" cy="156966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600" dirty="0" smtClean="0"/>
              <a:t>2.1.1 Cell Structure:</a:t>
            </a:r>
          </a:p>
          <a:p>
            <a:r>
              <a:rPr lang="en-GB" sz="1600" dirty="0" smtClean="0"/>
              <a:t>Be familiar with the differences between eukaryotic cells that are animal, fungal or plant based.</a:t>
            </a:r>
          </a:p>
          <a:p>
            <a:r>
              <a:rPr lang="en-GB" sz="1600" dirty="0" smtClean="0"/>
              <a:t>Be able to distinguish between prokaryotic and eukaryotic cells.</a:t>
            </a:r>
          </a:p>
        </p:txBody>
      </p:sp>
      <p:sp>
        <p:nvSpPr>
          <p:cNvPr id="2" name="TextBox 1"/>
          <p:cNvSpPr txBox="1"/>
          <p:nvPr/>
        </p:nvSpPr>
        <p:spPr>
          <a:xfrm>
            <a:off x="4716016" y="788511"/>
            <a:ext cx="4248472" cy="1040289"/>
          </a:xfrm>
          <a:prstGeom prst="rect">
            <a:avLst/>
          </a:prstGeom>
          <a:ln w="31750"/>
        </p:spPr>
        <p:style>
          <a:lnRef idx="2">
            <a:schemeClr val="dk1"/>
          </a:lnRef>
          <a:fillRef idx="1">
            <a:schemeClr val="lt1"/>
          </a:fillRef>
          <a:effectRef idx="0">
            <a:schemeClr val="dk1"/>
          </a:effectRef>
          <a:fontRef idx="minor">
            <a:schemeClr val="dk1"/>
          </a:fontRef>
        </p:style>
        <p:txBody>
          <a:bodyPr wrap="square" rtlCol="0">
            <a:noAutofit/>
          </a:bodyPr>
          <a:lstStyle/>
          <a:p>
            <a:r>
              <a:rPr lang="en-GB" sz="1600" dirty="0" smtClean="0"/>
              <a:t>Key words: Nucleoid region; membrane bound organelles; naked DNA; chromatin; chitin; cellulose; chloroplast; microvilli;</a:t>
            </a:r>
            <a:endParaRPr lang="en-GB" sz="1400" dirty="0" smtClean="0"/>
          </a:p>
        </p:txBody>
      </p:sp>
      <p:sp>
        <p:nvSpPr>
          <p:cNvPr id="3" name="Rectangle 2"/>
          <p:cNvSpPr/>
          <p:nvPr/>
        </p:nvSpPr>
        <p:spPr>
          <a:xfrm>
            <a:off x="179512" y="2578100"/>
            <a:ext cx="6005388" cy="4019251"/>
          </a:xfrm>
          <a:prstGeom prst="rect">
            <a:avLst/>
          </a:prstGeom>
        </p:spPr>
        <p:style>
          <a:lnRef idx="2">
            <a:schemeClr val="dk1"/>
          </a:lnRef>
          <a:fillRef idx="1">
            <a:schemeClr val="lt1"/>
          </a:fillRef>
          <a:effectRef idx="0">
            <a:schemeClr val="dk1"/>
          </a:effectRef>
          <a:fontRef idx="minor">
            <a:schemeClr val="dk1"/>
          </a:fontRef>
        </p:style>
        <p:txBody>
          <a:bodyPr wrap="square">
            <a:noAutofit/>
          </a:bodyPr>
          <a:lstStyle/>
          <a:p>
            <a:endParaRPr lang="en-GB" sz="1600" dirty="0" smtClean="0"/>
          </a:p>
        </p:txBody>
      </p:sp>
      <p:sp>
        <p:nvSpPr>
          <p:cNvPr id="6" name="TextBox 5"/>
          <p:cNvSpPr txBox="1"/>
          <p:nvPr/>
        </p:nvSpPr>
        <p:spPr>
          <a:xfrm>
            <a:off x="6527800" y="1945976"/>
            <a:ext cx="2436688" cy="4801315"/>
          </a:xfrm>
          <a:prstGeom prst="rect">
            <a:avLst/>
          </a:prstGeom>
          <a:noFill/>
          <a:ln w="22225">
            <a:solidFill>
              <a:schemeClr val="tx1"/>
            </a:solidFill>
          </a:ln>
        </p:spPr>
        <p:txBody>
          <a:bodyPr wrap="square" rtlCol="0">
            <a:spAutoFit/>
          </a:bodyPr>
          <a:lstStyle/>
          <a:p>
            <a:r>
              <a:rPr lang="en-US" sz="1600" dirty="0" smtClean="0"/>
              <a:t>A cell wall is a feature shared between some eukaryotic cells and prokaryotic cells.</a:t>
            </a:r>
          </a:p>
          <a:p>
            <a:r>
              <a:rPr lang="en-US" sz="1600" dirty="0" smtClean="0"/>
              <a:t>Distinguish between the cells walls found in fungal, prokaryotic and plant cells.</a:t>
            </a:r>
          </a:p>
          <a:p>
            <a:endParaRPr lang="en-US" sz="1600" dirty="0"/>
          </a:p>
          <a:p>
            <a:endParaRPr lang="en-US" sz="1600" dirty="0" smtClean="0"/>
          </a:p>
          <a:p>
            <a:endParaRPr lang="en-US" dirty="0"/>
          </a:p>
          <a:p>
            <a:endParaRPr lang="en-US" dirty="0" smtClean="0"/>
          </a:p>
          <a:p>
            <a:endParaRPr lang="en-US" dirty="0" smtClean="0"/>
          </a:p>
          <a:p>
            <a:endParaRPr lang="en-US" dirty="0"/>
          </a:p>
          <a:p>
            <a:endParaRPr lang="en-US" dirty="0" smtClean="0"/>
          </a:p>
          <a:p>
            <a:endParaRPr lang="en-US" dirty="0"/>
          </a:p>
          <a:p>
            <a:endParaRPr lang="en-US" dirty="0" smtClean="0"/>
          </a:p>
          <a:p>
            <a:endParaRPr lang="en-US" dirty="0"/>
          </a:p>
          <a:p>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308454634"/>
              </p:ext>
            </p:extLst>
          </p:nvPr>
        </p:nvGraphicFramePr>
        <p:xfrm>
          <a:off x="179512" y="2421671"/>
          <a:ext cx="6096000" cy="4338320"/>
        </p:xfrm>
        <a:graphic>
          <a:graphicData uri="http://schemas.openxmlformats.org/drawingml/2006/table">
            <a:tbl>
              <a:tblPr firstRow="1" bandRow="1">
                <a:tableStyleId>{5C22544A-7EE6-4342-B048-85BDC9FD1C3A}</a:tableStyleId>
              </a:tblPr>
              <a:tblGrid>
                <a:gridCol w="1524000"/>
                <a:gridCol w="1524000"/>
                <a:gridCol w="1524000"/>
                <a:gridCol w="1524000"/>
              </a:tblGrid>
              <a:tr h="370840">
                <a:tc>
                  <a:txBody>
                    <a:bodyPr/>
                    <a:lstStyle/>
                    <a:p>
                      <a:r>
                        <a:rPr lang="en-US" dirty="0" smtClean="0">
                          <a:solidFill>
                            <a:srgbClr val="000000"/>
                          </a:solidFill>
                        </a:rPr>
                        <a:t>Feature</a:t>
                      </a:r>
                      <a:endParaRPr lang="en-US"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pPr algn="ctr"/>
                      <a:r>
                        <a:rPr lang="en-US" dirty="0" smtClean="0">
                          <a:solidFill>
                            <a:srgbClr val="000000"/>
                          </a:solidFill>
                        </a:rPr>
                        <a:t>Prokaryotic</a:t>
                      </a:r>
                      <a:endParaRPr lang="en-US"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pPr algn="ctr"/>
                      <a:r>
                        <a:rPr lang="en-US" dirty="0" smtClean="0">
                          <a:solidFill>
                            <a:srgbClr val="000000"/>
                          </a:solidFill>
                        </a:rPr>
                        <a:t>Liver </a:t>
                      </a:r>
                      <a:endParaRPr lang="en-US"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pPr algn="ctr"/>
                      <a:r>
                        <a:rPr lang="en-US" dirty="0" smtClean="0">
                          <a:solidFill>
                            <a:srgbClr val="000000"/>
                          </a:solidFill>
                        </a:rPr>
                        <a:t>Palisade</a:t>
                      </a:r>
                      <a:endParaRPr lang="en-US"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r>
                        <a:rPr lang="en-US" dirty="0" smtClean="0">
                          <a:solidFill>
                            <a:srgbClr val="000000"/>
                          </a:solidFill>
                        </a:rPr>
                        <a:t>Cell wall</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r>
                        <a:rPr lang="en-US" dirty="0" smtClean="0">
                          <a:solidFill>
                            <a:srgbClr val="000000"/>
                          </a:solidFill>
                        </a:rPr>
                        <a:t>Mitochondria</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r>
                        <a:rPr lang="en-US" dirty="0" smtClean="0">
                          <a:solidFill>
                            <a:srgbClr val="000000"/>
                          </a:solidFill>
                        </a:rPr>
                        <a:t>Naked DNA</a:t>
                      </a:r>
                      <a:r>
                        <a:rPr lang="en-US" baseline="0" dirty="0" smtClean="0">
                          <a:solidFill>
                            <a:srgbClr val="000000"/>
                          </a:solidFill>
                        </a:rPr>
                        <a:t> </a:t>
                      </a:r>
                      <a:r>
                        <a:rPr lang="en-US" sz="1200" baseline="0" dirty="0" smtClean="0">
                          <a:solidFill>
                            <a:srgbClr val="000000"/>
                          </a:solidFill>
                        </a:rPr>
                        <a:t>(DNA not associated with proteins)</a:t>
                      </a:r>
                      <a:endParaRPr lang="en-US" sz="1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r>
                        <a:rPr lang="en-US" sz="1800" dirty="0" smtClean="0">
                          <a:solidFill>
                            <a:srgbClr val="000000"/>
                          </a:solidFill>
                        </a:rPr>
                        <a:t>Chloroplasts</a:t>
                      </a:r>
                      <a:endParaRPr lang="en-US" sz="18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r>
                        <a:rPr lang="en-US" sz="1800" dirty="0" smtClean="0">
                          <a:solidFill>
                            <a:srgbClr val="000000"/>
                          </a:solidFill>
                        </a:rPr>
                        <a:t>Ribosomes</a:t>
                      </a:r>
                      <a:endParaRPr lang="en-US" sz="18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r>
                        <a:rPr lang="en-US" sz="1800" dirty="0" smtClean="0">
                          <a:solidFill>
                            <a:srgbClr val="000000"/>
                          </a:solidFill>
                        </a:rPr>
                        <a:t>Cilia</a:t>
                      </a:r>
                      <a:endParaRPr lang="en-US" sz="18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r>
                        <a:rPr lang="en-US" sz="1800" dirty="0" smtClean="0">
                          <a:solidFill>
                            <a:srgbClr val="000000"/>
                          </a:solidFill>
                        </a:rPr>
                        <a:t>Flagellum</a:t>
                      </a:r>
                      <a:endParaRPr lang="en-US" sz="18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r>
                        <a:rPr lang="en-US" sz="1800" dirty="0" smtClean="0">
                          <a:solidFill>
                            <a:srgbClr val="000000"/>
                          </a:solidFill>
                        </a:rPr>
                        <a:t>Microvilli</a:t>
                      </a:r>
                      <a:endParaRPr lang="en-US" sz="18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370840">
                <a:tc>
                  <a:txBody>
                    <a:bodyPr/>
                    <a:lstStyle/>
                    <a:p>
                      <a:r>
                        <a:rPr lang="en-US" sz="1800" dirty="0" smtClean="0">
                          <a:solidFill>
                            <a:srgbClr val="000000"/>
                          </a:solidFill>
                        </a:rPr>
                        <a:t>Nuclear membrane</a:t>
                      </a:r>
                      <a:endParaRPr lang="en-US" sz="18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endParaRPr lang="en-US"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2355321441"/>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249</TotalTime>
  <Words>6843</Words>
  <Application>Microsoft Macintosh PowerPoint</Application>
  <PresentationFormat>On-screen Show (4:3)</PresentationFormat>
  <Paragraphs>1422</Paragraphs>
  <Slides>45</Slides>
  <Notes>1</Notes>
  <HiddenSlides>0</HiddenSlides>
  <MMClips>0</MMClips>
  <ScaleCrop>false</ScaleCrop>
  <HeadingPairs>
    <vt:vector size="4" baseType="variant">
      <vt:variant>
        <vt:lpstr>Theme</vt:lpstr>
      </vt:variant>
      <vt:variant>
        <vt:i4>1</vt:i4>
      </vt:variant>
      <vt:variant>
        <vt:lpstr>Slide Titles</vt:lpstr>
      </vt:variant>
      <vt:variant>
        <vt:i4>45</vt:i4>
      </vt:variant>
    </vt:vector>
  </HeadingPairs>
  <TitlesOfParts>
    <vt:vector size="46"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Sarah Preston</dc:creator>
  <cp:lastModifiedBy>Sarah Preston</cp:lastModifiedBy>
  <cp:revision>28</cp:revision>
  <dcterms:created xsi:type="dcterms:W3CDTF">2016-04-14T05:24:54Z</dcterms:created>
  <dcterms:modified xsi:type="dcterms:W3CDTF">2016-04-21T06:30:02Z</dcterms:modified>
</cp:coreProperties>
</file>